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41" r:id="rId2"/>
  </p:sldMasterIdLst>
  <p:notesMasterIdLst>
    <p:notesMasterId r:id="rId24"/>
  </p:notesMasterIdLst>
  <p:handoutMasterIdLst>
    <p:handoutMasterId r:id="rId25"/>
  </p:handoutMasterIdLst>
  <p:sldIdLst>
    <p:sldId id="493" r:id="rId3"/>
    <p:sldId id="494" r:id="rId4"/>
    <p:sldId id="537" r:id="rId5"/>
    <p:sldId id="538" r:id="rId6"/>
    <p:sldId id="539" r:id="rId7"/>
    <p:sldId id="540" r:id="rId8"/>
    <p:sldId id="541" r:id="rId9"/>
    <p:sldId id="471" r:id="rId10"/>
    <p:sldId id="503" r:id="rId11"/>
    <p:sldId id="508" r:id="rId12"/>
    <p:sldId id="534" r:id="rId13"/>
    <p:sldId id="536" r:id="rId14"/>
    <p:sldId id="529" r:id="rId15"/>
    <p:sldId id="533" r:id="rId16"/>
    <p:sldId id="530" r:id="rId17"/>
    <p:sldId id="528" r:id="rId18"/>
    <p:sldId id="535" r:id="rId19"/>
    <p:sldId id="524" r:id="rId20"/>
    <p:sldId id="521" r:id="rId21"/>
    <p:sldId id="526" r:id="rId22"/>
    <p:sldId id="525" r:id="rId2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66FF"/>
    <a:srgbClr val="66FF66"/>
    <a:srgbClr val="CC3300"/>
    <a:srgbClr val="4D4D4D"/>
    <a:srgbClr val="1C1C1C"/>
    <a:srgbClr val="67897A"/>
    <a:srgbClr val="DF0B0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8848" autoAdjust="0"/>
  </p:normalViewPr>
  <p:slideViewPr>
    <p:cSldViewPr>
      <p:cViewPr varScale="1">
        <p:scale>
          <a:sx n="114" d="100"/>
          <a:sy n="114" d="100"/>
        </p:scale>
        <p:origin x="9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868" y="-9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 жителя,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215947020379373E-2"/>
                  <c:y val="3.3733380027468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8BD-49ED-ABA2-C89DFD466584}"/>
                </c:ext>
              </c:extLst>
            </c:dLbl>
            <c:dLbl>
              <c:idx val="1"/>
              <c:layout>
                <c:manualLayout>
                  <c:x val="7.5148654980364507E-2"/>
                  <c:y val="5.1897507734567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8BD-49ED-ABA2-C89DFD466584}"/>
                </c:ext>
              </c:extLst>
            </c:dLbl>
            <c:dLbl>
              <c:idx val="2"/>
              <c:layout>
                <c:manualLayout>
                  <c:x val="7.0547716920342188E-2"/>
                  <c:y val="1.8164127707098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8BD-49ED-ABA2-C89DFD4665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 2016 год</c:v>
                </c:pt>
                <c:pt idx="1">
                  <c:v>за 2017 год</c:v>
                </c:pt>
                <c:pt idx="2">
                  <c:v>за 2018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1280</c:v>
                </c:pt>
                <c:pt idx="1">
                  <c:v>1696.8</c:v>
                </c:pt>
                <c:pt idx="2">
                  <c:v>1391.3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BD-49ED-ABA2-C89DFD466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one"/>
        <c:axId val="140827112"/>
        <c:axId val="140826720"/>
        <c:axId val="0"/>
      </c:bar3DChart>
      <c:catAx>
        <c:axId val="140827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0826720"/>
        <c:crosses val="autoZero"/>
        <c:auto val="1"/>
        <c:lblAlgn val="ctr"/>
        <c:lblOffset val="100"/>
        <c:noMultiLvlLbl val="0"/>
      </c:catAx>
      <c:valAx>
        <c:axId val="14082672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140827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82352941176471"/>
          <c:y val="7.9234972677595619E-2"/>
          <c:w val="0.67529411764705882"/>
          <c:h val="0.7841530054644808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FD85-4127-870B-32F7C0426CC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FD85-4127-870B-32F7C0426CC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FD85-4127-870B-32F7C0426CCE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FD85-4127-870B-32F7C0426CCE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FD85-4127-870B-32F7C0426CCE}"/>
              </c:ext>
            </c:extLst>
          </c:dPt>
          <c:dLbls>
            <c:dLbl>
              <c:idx val="0"/>
              <c:layout>
                <c:manualLayout>
                  <c:x val="-7.8464620212504443E-2"/>
                  <c:y val="0.16012583200781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85-4127-870B-32F7C0426CCE}"/>
                </c:ext>
              </c:extLst>
            </c:dLbl>
            <c:dLbl>
              <c:idx val="1"/>
              <c:layout>
                <c:manualLayout>
                  <c:x val="0.15717414964867407"/>
                  <c:y val="0.107831598391288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85-4127-870B-32F7C0426CCE}"/>
                </c:ext>
              </c:extLst>
            </c:dLbl>
            <c:dLbl>
              <c:idx val="2"/>
              <c:layout>
                <c:manualLayout>
                  <c:x val="-0.13093961982412228"/>
                  <c:y val="0.110846213375919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85-4127-870B-32F7C0426CCE}"/>
                </c:ext>
              </c:extLst>
            </c:dLbl>
            <c:dLbl>
              <c:idx val="3"/>
              <c:layout>
                <c:manualLayout>
                  <c:x val="-2.4715270181479562E-2"/>
                  <c:y val="2.2709323724369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85-4127-870B-32F7C0426CCE}"/>
                </c:ext>
              </c:extLst>
            </c:dLbl>
            <c:dLbl>
              <c:idx val="4"/>
              <c:layout>
                <c:manualLayout>
                  <c:x val="0.12876610153689025"/>
                  <c:y val="1.77347372258591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85-4127-870B-32F7C0426CC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5,9%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48-4AE9-A17D-706437D9DE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Профессиональная подготовка и повышение квалификации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  <c:pt idx="5">
                  <c:v>Дополнительное образование детей</c:v>
                </c:pt>
              </c:strCache>
            </c:strRef>
          </c:cat>
          <c:val>
            <c:numRef>
              <c:f>Sheet1!$B$2:$G$2</c:f>
              <c:numCache>
                <c:formatCode>0.0%</c:formatCode>
                <c:ptCount val="6"/>
                <c:pt idx="0">
                  <c:v>0.38300000000000001</c:v>
                </c:pt>
                <c:pt idx="1">
                  <c:v>0.33900000000000002</c:v>
                </c:pt>
                <c:pt idx="2">
                  <c:v>0</c:v>
                </c:pt>
                <c:pt idx="3">
                  <c:v>1.4999999999999999E-2</c:v>
                </c:pt>
                <c:pt idx="4">
                  <c:v>0.13800000000000001</c:v>
                </c:pt>
                <c:pt idx="5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85-4127-870B-32F7C0426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82352941176471"/>
          <c:y val="7.9234972677595619E-2"/>
          <c:w val="0.67529411764705882"/>
          <c:h val="0.784153005464480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82352941176471"/>
          <c:y val="7.9234972677595619E-2"/>
          <c:w val="0.67529411764705882"/>
          <c:h val="0.7841530054644808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344-42AF-A760-BEAA9AC0565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C344-42AF-A760-BEAA9AC0565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C344-42AF-A760-BEAA9AC0565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344-42AF-A760-BEAA9AC0565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C344-42AF-A760-BEAA9AC05658}"/>
              </c:ext>
            </c:extLst>
          </c:dPt>
          <c:dLbls>
            <c:dLbl>
              <c:idx val="0"/>
              <c:layout>
                <c:manualLayout>
                  <c:x val="-7.8464620212504443E-2"/>
                  <c:y val="0.16012583200781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44-42AF-A760-BEAA9AC05658}"/>
                </c:ext>
              </c:extLst>
            </c:dLbl>
            <c:dLbl>
              <c:idx val="1"/>
              <c:layout>
                <c:manualLayout>
                  <c:x val="0.15717414964867407"/>
                  <c:y val="0.107831598391288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33,9%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44-42AF-A760-BEAA9AC05658}"/>
                </c:ext>
              </c:extLst>
            </c:dLbl>
            <c:dLbl>
              <c:idx val="2"/>
              <c:layout>
                <c:manualLayout>
                  <c:x val="-0.12824843672856184"/>
                  <c:y val="0.12361273019522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44-42AF-A760-BEAA9AC05658}"/>
                </c:ext>
              </c:extLst>
            </c:dLbl>
            <c:dLbl>
              <c:idx val="3"/>
              <c:layout>
                <c:manualLayout>
                  <c:x val="-2.4715270181479562E-2"/>
                  <c:y val="2.2709323724369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44-42AF-A760-BEAA9AC05658}"/>
                </c:ext>
              </c:extLst>
            </c:dLbl>
            <c:dLbl>
              <c:idx val="4"/>
              <c:layout>
                <c:manualLayout>
                  <c:x val="0.12876610153689025"/>
                  <c:y val="1.77347372258591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44-42AF-A760-BEAA9AC0565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12,5%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44-42AF-A760-BEAA9AC056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Профессиональная подготовка и повышение квалификации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  <c:pt idx="5">
                  <c:v>Дополнительное образование детей</c:v>
                </c:pt>
              </c:strCache>
            </c:strRef>
          </c:cat>
          <c:val>
            <c:numRef>
              <c:f>Sheet1!$B$2:$G$2</c:f>
              <c:numCache>
                <c:formatCode>0.0%</c:formatCode>
                <c:ptCount val="6"/>
                <c:pt idx="0">
                  <c:v>0.38300000000000001</c:v>
                </c:pt>
                <c:pt idx="1">
                  <c:v>0.33900000000000002</c:v>
                </c:pt>
                <c:pt idx="2">
                  <c:v>0</c:v>
                </c:pt>
                <c:pt idx="3">
                  <c:v>1.4999999999999999E-2</c:v>
                </c:pt>
                <c:pt idx="4">
                  <c:v>0.13800000000000001</c:v>
                </c:pt>
                <c:pt idx="5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44-42AF-A760-BEAA9AC05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 доходы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1395.5</c:v>
                </c:pt>
                <c:pt idx="1">
                  <c:v>572.9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84-4FC7-A2A7-9C56A9ECC7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 доходы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1391.3</c:v>
                </c:pt>
                <c:pt idx="1">
                  <c:v>591.1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84-4FC7-A2A7-9C56A9ECC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083880"/>
        <c:axId val="80087016"/>
        <c:axId val="0"/>
      </c:bar3DChart>
      <c:catAx>
        <c:axId val="80083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087016"/>
        <c:crosses val="autoZero"/>
        <c:auto val="1"/>
        <c:lblAlgn val="ctr"/>
        <c:lblOffset val="100"/>
        <c:noMultiLvlLbl val="0"/>
      </c:catAx>
      <c:valAx>
        <c:axId val="80087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083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417617236031E-2"/>
          <c:y val="4.2685691390103066E-2"/>
          <c:w val="0.89245403753153019"/>
          <c:h val="0.77474524765015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 2016 год</c:v>
                </c:pt>
                <c:pt idx="1">
                  <c:v>за 2017 год</c:v>
                </c:pt>
                <c:pt idx="2">
                  <c:v>за 2018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1280</c:v>
                </c:pt>
                <c:pt idx="1">
                  <c:v>1696.8</c:v>
                </c:pt>
                <c:pt idx="2" formatCode="General">
                  <c:v>1391.3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C-4A57-BECC-1D3C096753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 2016 год</c:v>
                </c:pt>
                <c:pt idx="1">
                  <c:v>за 2017 год</c:v>
                </c:pt>
                <c:pt idx="2">
                  <c:v>за 2018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529.6</c:v>
                </c:pt>
                <c:pt idx="1">
                  <c:v>477.6</c:v>
                </c:pt>
                <c:pt idx="2">
                  <c:v>591.1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3C-4A57-BECC-1D3C09675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0087800"/>
        <c:axId val="80088192"/>
      </c:barChart>
      <c:catAx>
        <c:axId val="80087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0088192"/>
        <c:crosses val="autoZero"/>
        <c:auto val="1"/>
        <c:lblAlgn val="ctr"/>
        <c:lblOffset val="100"/>
        <c:noMultiLvlLbl val="0"/>
      </c:catAx>
      <c:valAx>
        <c:axId val="80088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0087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572021270573819E-2"/>
                  <c:y val="-1.297437428270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C5-4017-9723-9EC96F173864}"/>
                </c:ext>
              </c:extLst>
            </c:dLbl>
            <c:dLbl>
              <c:idx val="1"/>
              <c:layout>
                <c:manualLayout>
                  <c:x val="-4.3798492755608612E-2"/>
                  <c:y val="1.297437428270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C5-4017-9723-9EC96F173864}"/>
                </c:ext>
              </c:extLst>
            </c:dLbl>
            <c:dLbl>
              <c:idx val="2"/>
              <c:layout>
                <c:manualLayout>
                  <c:x val="-1.05720212705738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C5-4017-9723-9EC96F173864}"/>
                </c:ext>
              </c:extLst>
            </c:dLbl>
            <c:dLbl>
              <c:idx val="3"/>
              <c:layout>
                <c:manualLayout>
                  <c:x val="-9.0617325176347019E-3"/>
                  <c:y val="1.5569249139247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0C5-4017-9723-9EC96F173864}"/>
                </c:ext>
              </c:extLst>
            </c:dLbl>
            <c:dLbl>
              <c:idx val="4"/>
              <c:layout>
                <c:manualLayout>
                  <c:x val="-3.0205775058782343E-3"/>
                  <c:y val="-3.6328247991577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0C5-4017-9723-9EC96F173864}"/>
                </c:ext>
              </c:extLst>
            </c:dLbl>
            <c:dLbl>
              <c:idx val="5"/>
              <c:layout>
                <c:manualLayout>
                  <c:x val="-1.510288752939117E-2"/>
                  <c:y val="-5.1897497130824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0C5-4017-9723-9EC96F173864}"/>
                </c:ext>
              </c:extLst>
            </c:dLbl>
            <c:dLbl>
              <c:idx val="6"/>
              <c:layout>
                <c:manualLayout>
                  <c:x val="-2.567490879996499E-2"/>
                  <c:y val="-1.037949942616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0C5-4017-9723-9EC96F173864}"/>
                </c:ext>
              </c:extLst>
            </c:dLbl>
            <c:dLbl>
              <c:idx val="7"/>
              <c:layout>
                <c:manualLayout>
                  <c:x val="-2.7185197552904217E-2"/>
                  <c:y val="5.1897497130824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BF-4096-9B4D-41F9874EC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ННИ физлиц</c:v>
                </c:pt>
                <c:pt idx="4">
                  <c:v>Земельный налог</c:v>
                </c:pt>
                <c:pt idx="5">
                  <c:v>УСН</c:v>
                </c:pt>
                <c:pt idx="6">
                  <c:v>Неналоговые доходы</c:v>
                </c:pt>
                <c:pt idx="7">
                  <c:v>Безвозмездные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10.3</c:v>
                </c:pt>
                <c:pt idx="1">
                  <c:v>273.60000000000002</c:v>
                </c:pt>
                <c:pt idx="2">
                  <c:v>25.4</c:v>
                </c:pt>
                <c:pt idx="3">
                  <c:v>18.5</c:v>
                </c:pt>
                <c:pt idx="4">
                  <c:v>45.6</c:v>
                </c:pt>
                <c:pt idx="5">
                  <c:v>24.3</c:v>
                </c:pt>
                <c:pt idx="6" formatCode="0.0">
                  <c:v>134.4</c:v>
                </c:pt>
                <c:pt idx="7">
                  <c:v>822.6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C5-4017-9723-9EC96F1738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6954863058432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0C5-4017-9723-9EC96F173864}"/>
                </c:ext>
              </c:extLst>
            </c:dLbl>
            <c:dLbl>
              <c:idx val="1"/>
              <c:layout>
                <c:manualLayout>
                  <c:x val="5.739097261168645E-2"/>
                  <c:y val="1.297437428270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0C5-4017-9723-9EC96F173864}"/>
                </c:ext>
              </c:extLst>
            </c:dLbl>
            <c:dLbl>
              <c:idx val="2"/>
              <c:layout>
                <c:manualLayout>
                  <c:x val="2.8695486305843225E-2"/>
                  <c:y val="2.5944662148315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0C5-4017-9723-9EC96F173864}"/>
                </c:ext>
              </c:extLst>
            </c:dLbl>
            <c:dLbl>
              <c:idx val="3"/>
              <c:layout>
                <c:manualLayout>
                  <c:x val="1.6613176282330343E-2"/>
                  <c:y val="-5.1897497130824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0C5-4017-9723-9EC96F173864}"/>
                </c:ext>
              </c:extLst>
            </c:dLbl>
            <c:dLbl>
              <c:idx val="4"/>
              <c:layout>
                <c:manualLayout>
                  <c:x val="1.2082310023512937E-2"/>
                  <c:y val="-5.1897497130824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0C5-4017-9723-9EC96F173864}"/>
                </c:ext>
              </c:extLst>
            </c:dLbl>
            <c:dLbl>
              <c:idx val="5"/>
              <c:layout>
                <c:manualLayout>
                  <c:x val="3.1716063811721457E-2"/>
                  <c:y val="-2.5948748565412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0C5-4017-9723-9EC96F173864}"/>
                </c:ext>
              </c:extLst>
            </c:dLbl>
            <c:dLbl>
              <c:idx val="6"/>
              <c:layout>
                <c:manualLayout>
                  <c:x val="1.8123465035269293E-2"/>
                  <c:y val="-2.5948748565412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0C5-4017-9723-9EC96F173864}"/>
                </c:ext>
              </c:extLst>
            </c:dLbl>
            <c:dLbl>
              <c:idx val="7"/>
              <c:layout>
                <c:manualLayout>
                  <c:x val="3.1716063811721457E-2"/>
                  <c:y val="2.5948748565412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BF-4096-9B4D-41F9874EC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ННИ физлиц</c:v>
                </c:pt>
                <c:pt idx="4">
                  <c:v>Земельный налог</c:v>
                </c:pt>
                <c:pt idx="5">
                  <c:v>УСН</c:v>
                </c:pt>
                <c:pt idx="6">
                  <c:v>Неналоговые доходы</c:v>
                </c:pt>
                <c:pt idx="7">
                  <c:v>Безвозмездные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11.1</c:v>
                </c:pt>
                <c:pt idx="1">
                  <c:v>285</c:v>
                </c:pt>
                <c:pt idx="2">
                  <c:v>25.5</c:v>
                </c:pt>
                <c:pt idx="3">
                  <c:v>18.899999999999999</c:v>
                </c:pt>
                <c:pt idx="4" formatCode="0.0">
                  <c:v>46</c:v>
                </c:pt>
                <c:pt idx="5">
                  <c:v>25.5</c:v>
                </c:pt>
                <c:pt idx="6">
                  <c:v>137.5</c:v>
                </c:pt>
                <c:pt idx="7">
                  <c:v>800.2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0C5-4017-9723-9EC96F173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088584"/>
        <c:axId val="80083096"/>
        <c:axId val="0"/>
      </c:bar3DChart>
      <c:catAx>
        <c:axId val="80088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083096"/>
        <c:crosses val="autoZero"/>
        <c:auto val="1"/>
        <c:lblAlgn val="ctr"/>
        <c:lblOffset val="100"/>
        <c:noMultiLvlLbl val="0"/>
      </c:catAx>
      <c:valAx>
        <c:axId val="8008309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088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75760507685364"/>
          <c:y val="5.9673131582834868E-2"/>
          <c:w val="9.9180662405511821E-2"/>
          <c:h val="0.138519323542686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7679520283187"/>
          <c:y val="0.17873992033936884"/>
          <c:w val="0.85458907343628487"/>
          <c:h val="0.7927164504066189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прибыль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724674269908722E-2"/>
                  <c:y val="0.14012327088333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67-4589-A9EE-9A4C48DF8C9F}"/>
                </c:ext>
              </c:extLst>
            </c:dLbl>
            <c:dLbl>
              <c:idx val="1"/>
              <c:layout>
                <c:manualLayout>
                  <c:x val="-3.0408498672561284E-3"/>
                  <c:y val="0.15309764781697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67-4589-A9EE-9A4C48DF8C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6.1</c:v>
                </c:pt>
                <c:pt idx="1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67-4589-A9EE-9A4C48DF8C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227.6</c:v>
                </c:pt>
                <c:pt idx="1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67-4589-A9EE-9A4C48DF8C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ННИ физлиц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806374004420992E-2"/>
                  <c:y val="0.14012327088333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67-4589-A9EE-9A4C48DF8C9F}"/>
                </c:ext>
              </c:extLst>
            </c:dLbl>
            <c:dLbl>
              <c:idx val="1"/>
              <c:layout>
                <c:manualLayout>
                  <c:x val="-2.4326798938049028E-2"/>
                  <c:y val="0.127148893949690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67-4589-A9EE-9A4C48DF8C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14.7</c:v>
                </c:pt>
                <c:pt idx="1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67-4589-A9EE-9A4C48DF8C9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ЕНВД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5204249336280642E-3"/>
                  <c:y val="-7.7846261601850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67-4589-A9EE-9A4C48DF8C9F}"/>
                </c:ext>
              </c:extLst>
            </c:dLbl>
            <c:dLbl>
              <c:idx val="1"/>
              <c:layout>
                <c:manualLayout>
                  <c:x val="3.0408498672561284E-3"/>
                  <c:y val="-7.7846261601851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567-4589-A9EE-9A4C48DF8C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27.9</c:v>
                </c:pt>
                <c:pt idx="1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567-4589-A9EE-9A4C48DF8C9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567-4589-A9EE-9A4C48DF8C9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567-4589-A9EE-9A4C48DF8C9F}"/>
              </c:ext>
            </c:extLst>
          </c:dPt>
          <c:dLbls>
            <c:dLbl>
              <c:idx val="0"/>
              <c:layout>
                <c:manualLayout>
                  <c:x val="4.5612748008841374E-3"/>
                  <c:y val="0.12714889394969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567-4589-A9EE-9A4C48DF8C9F}"/>
                </c:ext>
              </c:extLst>
            </c:dLbl>
            <c:dLbl>
              <c:idx val="1"/>
              <c:layout>
                <c:manualLayout>
                  <c:x val="3.0408498672560729E-3"/>
                  <c:y val="0.12455381424206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567-4589-A9EE-9A4C48DF8C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50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567-4589-A9EE-9A4C48DF8C9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5847223871677094E-2"/>
                  <c:y val="2.3353878480555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F5E-4A2B-B992-2CAAB4B6BD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102.5</c:v>
                </c:pt>
                <c:pt idx="1">
                  <c:v>137.5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567-4589-A9EE-9A4C48DF8C9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1219.3</c:v>
                </c:pt>
                <c:pt idx="1">
                  <c:v>800.2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5E-4A2B-B992-2CAAB4B6BD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0089368"/>
        <c:axId val="80084664"/>
      </c:barChart>
      <c:catAx>
        <c:axId val="800893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80084664"/>
        <c:crosses val="autoZero"/>
        <c:auto val="1"/>
        <c:lblAlgn val="ctr"/>
        <c:lblOffset val="100"/>
        <c:noMultiLvlLbl val="0"/>
      </c:catAx>
      <c:valAx>
        <c:axId val="800846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00893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42105263157895"/>
          <c:y val="0.34042589241817922"/>
          <c:w val="0.63901124816325228"/>
          <c:h val="0.55099315776974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Млн.рублей</c:v>
                </c:pt>
              </c:strCache>
            </c:strRef>
          </c:tx>
          <c:explosion val="3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CB6-449A-9D13-D0E073011FF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CB6-449A-9D13-D0E073011FF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CB6-449A-9D13-D0E073011FF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CB6-449A-9D13-D0E073011FF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CB6-449A-9D13-D0E073011FF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CB6-449A-9D13-D0E073011FF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6CB6-449A-9D13-D0E073011FF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6CB6-449A-9D13-D0E073011FF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6CB6-449A-9D13-D0E073011FF1}"/>
              </c:ext>
            </c:extLst>
          </c:dPt>
          <c:dLbls>
            <c:dLbl>
              <c:idx val="0"/>
              <c:layout>
                <c:manualLayout>
                  <c:x val="-2.8498536301278746E-2"/>
                  <c:y val="-0.1430468024727897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Общегосударственные расходы
</a:t>
                    </a:r>
                    <a:r>
                      <a:rPr lang="ru-RU" sz="1600" dirty="0" smtClean="0"/>
                      <a:t>12,6%</a:t>
                    </a:r>
                    <a:endParaRPr lang="ru-RU" sz="16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B6-449A-9D13-D0E073011FF1}"/>
                </c:ext>
              </c:extLst>
            </c:dLbl>
            <c:dLbl>
              <c:idx val="1"/>
              <c:layout>
                <c:manualLayout>
                  <c:x val="0.14626502259012461"/>
                  <c:y val="-0.28661245636550126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Национальная экономика
</a:t>
                    </a:r>
                    <a:r>
                      <a:rPr lang="ru-RU" sz="1600" dirty="0" smtClean="0"/>
                      <a:t>4,5%</a:t>
                    </a:r>
                    <a:endParaRPr lang="ru-RU" sz="16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B6-449A-9D13-D0E073011FF1}"/>
                </c:ext>
              </c:extLst>
            </c:dLbl>
            <c:dLbl>
              <c:idx val="2"/>
              <c:layout>
                <c:manualLayout>
                  <c:x val="0.10861089668467602"/>
                  <c:y val="4.6231665999254622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Жилищно-коммунальное хозяйство
</a:t>
                    </a:r>
                    <a:r>
                      <a:rPr lang="ru-RU" sz="1600" dirty="0" smtClean="0"/>
                      <a:t>10,7%</a:t>
                    </a:r>
                    <a:endParaRPr lang="ru-RU" sz="16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B6-449A-9D13-D0E073011FF1}"/>
                </c:ext>
              </c:extLst>
            </c:dLbl>
            <c:dLbl>
              <c:idx val="3"/>
              <c:layout>
                <c:manualLayout>
                  <c:x val="0.23217243312746041"/>
                  <c:y val="-9.4537393142247166E-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Образование
</a:t>
                    </a:r>
                    <a:r>
                      <a:rPr lang="ru-RU" sz="1600" dirty="0" smtClean="0"/>
                      <a:t>48,3%</a:t>
                    </a:r>
                    <a:endParaRPr lang="ru-RU" sz="16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B6-449A-9D13-D0E073011FF1}"/>
                </c:ext>
              </c:extLst>
            </c:dLbl>
            <c:dLbl>
              <c:idx val="4"/>
              <c:layout>
                <c:manualLayout>
                  <c:x val="-3.943196480868541E-2"/>
                  <c:y val="0.20465092382542899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Культура, кинематография
</a:t>
                    </a:r>
                    <a:r>
                      <a:rPr lang="ru-RU" sz="1600" dirty="0" smtClean="0"/>
                      <a:t>7,0%</a:t>
                    </a:r>
                    <a:endParaRPr lang="ru-RU" sz="16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B6-449A-9D13-D0E073011FF1}"/>
                </c:ext>
              </c:extLst>
            </c:dLbl>
            <c:dLbl>
              <c:idx val="5"/>
              <c:layout>
                <c:manualLayout>
                  <c:x val="-0.13191582456662662"/>
                  <c:y val="-7.1965985887029002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Здравоохранение
</a:t>
                    </a:r>
                    <a:r>
                      <a:rPr lang="ru-RU" sz="1600" dirty="0" smtClean="0"/>
                      <a:t>5,0</a:t>
                    </a:r>
                    <a:endParaRPr lang="ru-RU" sz="16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B6-449A-9D13-D0E073011FF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Социальная политика
</a:t>
                    </a:r>
                    <a:r>
                      <a:rPr lang="ru-RU" sz="1600" dirty="0" smtClean="0"/>
                      <a:t>6,1%</a:t>
                    </a:r>
                    <a:endParaRPr lang="ru-RU" sz="16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B6-449A-9D13-D0E073011FF1}"/>
                </c:ext>
              </c:extLst>
            </c:dLbl>
            <c:dLbl>
              <c:idx val="7"/>
              <c:layout>
                <c:manualLayout>
                  <c:x val="3.2160391511777089E-2"/>
                  <c:y val="-0.17490610584849006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Физическая культура и спорт
</a:t>
                    </a:r>
                    <a:r>
                      <a:rPr lang="ru-RU" sz="1600" dirty="0" smtClean="0"/>
                      <a:t>3,6%</a:t>
                    </a:r>
                    <a:endParaRPr lang="ru-RU" sz="16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B6-449A-9D13-D0E073011FF1}"/>
                </c:ext>
              </c:extLst>
            </c:dLbl>
            <c:dLbl>
              <c:idx val="8"/>
              <c:layout>
                <c:manualLayout>
                  <c:x val="9.0901348246056127E-2"/>
                  <c:y val="-0.23757553742888876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Прочие
</a:t>
                    </a:r>
                    <a:r>
                      <a:rPr lang="ru-RU" sz="1600" dirty="0" smtClean="0"/>
                      <a:t>2,2%</a:t>
                    </a:r>
                    <a:endParaRPr lang="ru-RU" sz="16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B6-449A-9D13-D0E073011FF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Общегосудапственные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276</c:v>
                </c:pt>
                <c:pt idx="1">
                  <c:v>57.1</c:v>
                </c:pt>
                <c:pt idx="2">
                  <c:v>156</c:v>
                </c:pt>
                <c:pt idx="3">
                  <c:v>957.1</c:v>
                </c:pt>
                <c:pt idx="4">
                  <c:v>134.30000000000001</c:v>
                </c:pt>
                <c:pt idx="5">
                  <c:v>45.8</c:v>
                </c:pt>
                <c:pt idx="6">
                  <c:v>57.7</c:v>
                </c:pt>
                <c:pt idx="7">
                  <c:v>61.2</c:v>
                </c:pt>
                <c:pt idx="8">
                  <c:v>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CB6-449A-9D13-D0E073011FF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% к расходам</c:v>
                </c:pt>
              </c:strCache>
            </c:strRef>
          </c:tx>
          <c:explosion val="3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A-6CB6-449A-9D13-D0E073011FF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6CB6-449A-9D13-D0E073011FF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C-6CB6-449A-9D13-D0E073011FF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D-6CB6-449A-9D13-D0E073011FF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E-6CB6-449A-9D13-D0E073011FF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F-6CB6-449A-9D13-D0E073011FF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0-6CB6-449A-9D13-D0E073011FF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1-6CB6-449A-9D13-D0E073011FF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2-6CB6-449A-9D13-D0E073011FF1}"/>
              </c:ext>
            </c:extLst>
          </c:dPt>
          <c:cat>
            <c:strRef>
              <c:f>Sheet1!$B$1:$J$1</c:f>
              <c:strCache>
                <c:ptCount val="9"/>
                <c:pt idx="0">
                  <c:v>Общегосудапственные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15.4</c:v>
                </c:pt>
                <c:pt idx="1">
                  <c:v>3.2</c:v>
                </c:pt>
                <c:pt idx="2">
                  <c:v>8.6999999999999993</c:v>
                </c:pt>
                <c:pt idx="3">
                  <c:v>53.5</c:v>
                </c:pt>
                <c:pt idx="4">
                  <c:v>7.5</c:v>
                </c:pt>
                <c:pt idx="5">
                  <c:v>2.6</c:v>
                </c:pt>
                <c:pt idx="6">
                  <c:v>3.2</c:v>
                </c:pt>
                <c:pt idx="7">
                  <c:v>3.4</c:v>
                </c:pt>
                <c:pt idx="8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CB6-449A-9D13-D0E073011FF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3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4-6CB6-449A-9D13-D0E073011FF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5-6CB6-449A-9D13-D0E073011FF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6-6CB6-449A-9D13-D0E073011FF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7-6CB6-449A-9D13-D0E073011FF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8-6CB6-449A-9D13-D0E073011FF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9-6CB6-449A-9D13-D0E073011FF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A-6CB6-449A-9D13-D0E073011FF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B-6CB6-449A-9D13-D0E073011FF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C-6CB6-449A-9D13-D0E073011FF1}"/>
              </c:ext>
            </c:extLst>
          </c:dPt>
          <c:cat>
            <c:strRef>
              <c:f>Sheet1!$B$1:$J$1</c:f>
              <c:strCache>
                <c:ptCount val="9"/>
                <c:pt idx="0">
                  <c:v>Общегосудапственные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D-6CB6-449A-9D13-D0E073011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7624116446078"/>
          <c:y val="0.11034508617220937"/>
          <c:w val="0.83860115269523783"/>
          <c:h val="0.706283056433288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spPr>
            <a:gradFill rotWithShape="1">
              <a:gsLst>
                <a:gs pos="28000">
                  <a:schemeClr val="accent3">
                    <a:tint val="18000"/>
                    <a:satMod val="120000"/>
                    <a:lumMod val="88000"/>
                  </a:schemeClr>
                </a:gs>
                <a:gs pos="100000">
                  <a:schemeClr val="accent3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642335618800049E-2"/>
                  <c:y val="-1.03746642529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35-484E-94F0-CEC5AEE02603}"/>
                </c:ext>
              </c:extLst>
            </c:dLbl>
            <c:dLbl>
              <c:idx val="1"/>
              <c:layout>
                <c:manualLayout>
                  <c:x val="-5.7825997475691379E-3"/>
                  <c:y val="6.01803601345267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916,1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35-484E-94F0-CEC5AEE02603}"/>
                </c:ext>
              </c:extLst>
            </c:dLbl>
            <c:dLbl>
              <c:idx val="2"/>
              <c:layout>
                <c:manualLayout>
                  <c:x val="1.2428223745866563E-2"/>
                  <c:y val="6.9164428353276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35-484E-94F0-CEC5AEE0260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1256.0999999999999</c:v>
                </c:pt>
                <c:pt idx="1">
                  <c:v>1256.0999999999999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35-484E-94F0-CEC5AEE026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расходы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1.6651179883127074E-2"/>
                  <c:y val="3.206714405470099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1789,6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35-484E-94F0-CEC5AEE02603}"/>
                </c:ext>
              </c:extLst>
            </c:dLbl>
            <c:dLbl>
              <c:idx val="1"/>
              <c:layout>
                <c:manualLayout>
                  <c:x val="1.902991986643094E-2"/>
                  <c:y val="-3.206714405470099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923,9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35-484E-94F0-CEC5AEE02603}"/>
                </c:ext>
              </c:extLst>
            </c:dLbl>
            <c:dLbl>
              <c:idx val="2"/>
              <c:layout>
                <c:manualLayout>
                  <c:x val="2.6166139816342544E-2"/>
                  <c:y val="-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35-484E-94F0-CEC5AEE0260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1414.9</c:v>
                </c:pt>
                <c:pt idx="1">
                  <c:v>1789.6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35-484E-94F0-CEC5AEE02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shape val="box"/>
        <c:axId val="140779872"/>
        <c:axId val="140783792"/>
        <c:axId val="0"/>
      </c:bar3DChart>
      <c:catAx>
        <c:axId val="1407798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40783792"/>
        <c:crosses val="autoZero"/>
        <c:auto val="1"/>
        <c:lblAlgn val="ctr"/>
        <c:lblOffset val="100"/>
        <c:noMultiLvlLbl val="0"/>
      </c:catAx>
      <c:valAx>
        <c:axId val="140783792"/>
        <c:scaling>
          <c:orientation val="minMax"/>
          <c:max val="250"/>
        </c:scaling>
        <c:delete val="1"/>
        <c:axPos val="b"/>
        <c:numFmt formatCode="General" sourceLinked="1"/>
        <c:majorTickMark val="out"/>
        <c:minorTickMark val="none"/>
        <c:tickLblPos val="nextTo"/>
        <c:crossAx val="140779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05841268939192E-2"/>
          <c:y val="0.8316350847712779"/>
          <c:w val="0.54544683884060241"/>
          <c:h val="0.1683649152287221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35728952772076"/>
          <c:y val="0.18041237113402062"/>
          <c:w val="0.54414784394250515"/>
          <c:h val="0.682989690721649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24229970387150479"/>
          <c:y val="0.87049656106419537"/>
          <c:w val="0.7577002961284951"/>
          <c:h val="0.12397047384002369"/>
        </c:manualLayout>
      </c:layout>
      <c:overlay val="0"/>
      <c:spPr>
        <a:noFill/>
        <a:ln w="30895">
          <a:noFill/>
        </a:ln>
      </c:spPr>
      <c:txPr>
        <a:bodyPr/>
        <a:lstStyle/>
        <a:p>
          <a:pPr>
            <a:defRPr sz="894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>
      <a:glow rad="1905000">
        <a:schemeClr val="accent1">
          <a:alpha val="0"/>
        </a:schemeClr>
      </a:glow>
    </a:effectLst>
  </c:spPr>
  <c:txPr>
    <a:bodyPr/>
    <a:lstStyle/>
    <a:p>
      <a:pPr>
        <a:defRPr sz="145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64721111612213"/>
          <c:y val="8.0571424124212629E-2"/>
          <c:w val="0.67529411764705882"/>
          <c:h val="0.784153005464480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FE4EE-D4F5-4A6C-93DA-9C63D4CDF39A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6FCDD5-F484-40E1-B60A-4F4EC95096D2}">
      <dgm:prSet phldrT="[Текст]"/>
      <dgm:spPr/>
      <dgm:t>
        <a:bodyPr/>
        <a:lstStyle/>
        <a:p>
          <a:r>
            <a:rPr lang="ru-RU" dirty="0" smtClean="0"/>
            <a:t>Бюджетные кредиты от других бюджетов       52,7 млн. рублей, </a:t>
          </a:r>
        </a:p>
        <a:p>
          <a:r>
            <a:rPr lang="ru-RU" dirty="0" smtClean="0"/>
            <a:t>Изменение остатков на н/года – 9,9 млн. рублей</a:t>
          </a:r>
          <a:endParaRPr lang="ru-RU" dirty="0"/>
        </a:p>
      </dgm:t>
    </dgm:pt>
    <dgm:pt modelId="{2233A61C-98FE-4617-A33B-474E17932BBB}" type="parTrans" cxnId="{DE2F7D5F-8BB0-432E-8B33-C63D03D4665E}">
      <dgm:prSet/>
      <dgm:spPr/>
      <dgm:t>
        <a:bodyPr/>
        <a:lstStyle/>
        <a:p>
          <a:endParaRPr lang="ru-RU"/>
        </a:p>
      </dgm:t>
    </dgm:pt>
    <dgm:pt modelId="{2823044F-A7C4-460C-B6EA-088DB48D184C}" type="sibTrans" cxnId="{DE2F7D5F-8BB0-432E-8B33-C63D03D4665E}">
      <dgm:prSet/>
      <dgm:spPr/>
      <dgm:t>
        <a:bodyPr/>
        <a:lstStyle/>
        <a:p>
          <a:endParaRPr lang="ru-RU"/>
        </a:p>
      </dgm:t>
    </dgm:pt>
    <dgm:pt modelId="{0F0777BD-B24F-40C5-AE36-B9FC1C8A69AD}">
      <dgm:prSet phldrT="[Текст]"/>
      <dgm:spPr/>
      <dgm:t>
        <a:bodyPr/>
        <a:lstStyle/>
        <a:p>
          <a:r>
            <a:rPr lang="ru-RU" dirty="0" smtClean="0"/>
            <a:t>Кредиты кредитных организаций -12,7млн. рублей</a:t>
          </a:r>
          <a:endParaRPr lang="ru-RU" dirty="0"/>
        </a:p>
      </dgm:t>
    </dgm:pt>
    <dgm:pt modelId="{AA874DED-7995-4CB4-9BE3-DEECC391CA17}" type="parTrans" cxnId="{88D1871F-095A-4BAD-89F1-395EA7D47462}">
      <dgm:prSet/>
      <dgm:spPr/>
      <dgm:t>
        <a:bodyPr/>
        <a:lstStyle/>
        <a:p>
          <a:endParaRPr lang="ru-RU"/>
        </a:p>
      </dgm:t>
    </dgm:pt>
    <dgm:pt modelId="{1FBF5879-DA51-49D5-B11A-97A245314FF6}" type="sibTrans" cxnId="{88D1871F-095A-4BAD-89F1-395EA7D47462}">
      <dgm:prSet/>
      <dgm:spPr/>
      <dgm:t>
        <a:bodyPr/>
        <a:lstStyle/>
        <a:p>
          <a:endParaRPr lang="ru-RU"/>
        </a:p>
      </dgm:t>
    </dgm:pt>
    <dgm:pt modelId="{88B52A10-B23A-4E28-BA38-65519E8D03A6}" type="pres">
      <dgm:prSet presAssocID="{18BFE4EE-D4F5-4A6C-93DA-9C63D4CDF39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F4CC97F-87B2-4737-9E85-E5CD901E1C23}" type="pres">
      <dgm:prSet presAssocID="{18BFE4EE-D4F5-4A6C-93DA-9C63D4CDF39A}" presName="pyramid" presStyleLbl="node1" presStyleIdx="0" presStyleCnt="1" custAng="0" custScaleX="69410" custScaleY="100000" custLinFactNeighborX="-9872" custLinFactNeighborY="-1852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prstGeom prst="rightArrowCallout">
          <a:avLst/>
        </a:prstGeom>
      </dgm:spPr>
      <dgm:t>
        <a:bodyPr/>
        <a:lstStyle/>
        <a:p>
          <a:endParaRPr lang="ru-RU"/>
        </a:p>
      </dgm:t>
    </dgm:pt>
    <dgm:pt modelId="{6607B96F-BF2F-45B1-8635-2B240A543D2F}" type="pres">
      <dgm:prSet presAssocID="{18BFE4EE-D4F5-4A6C-93DA-9C63D4CDF39A}" presName="theList" presStyleCnt="0"/>
      <dgm:spPr/>
    </dgm:pt>
    <dgm:pt modelId="{B1F21494-B8CA-4436-B717-FCED1EB580BA}" type="pres">
      <dgm:prSet presAssocID="{846FCDD5-F484-40E1-B60A-4F4EC95096D2}" presName="aNode" presStyleLbl="fgAcc1" presStyleIdx="0" presStyleCnt="2" custAng="0" custFlipHor="1" custScaleX="107401" custScaleY="57981" custLinFactNeighborX="44623" custLinFactNeighborY="-6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E9A4B-827B-4E5F-9CF2-74DD28D3E28B}" type="pres">
      <dgm:prSet presAssocID="{846FCDD5-F484-40E1-B60A-4F4EC95096D2}" presName="aSpace" presStyleCnt="0"/>
      <dgm:spPr/>
    </dgm:pt>
    <dgm:pt modelId="{18FA86E2-6146-417F-AACA-210C627DBC58}" type="pres">
      <dgm:prSet presAssocID="{0F0777BD-B24F-40C5-AE36-B9FC1C8A69AD}" presName="aNode" presStyleLbl="fgAcc1" presStyleIdx="1" presStyleCnt="2" custScaleX="106652" custScaleY="40178" custLinFactNeighborX="44380" custLinFactNeighborY="-65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84D9D-EC76-4C2F-AFFF-BE3EDC47E9CD}" type="pres">
      <dgm:prSet presAssocID="{0F0777BD-B24F-40C5-AE36-B9FC1C8A69AD}" presName="aSpace" presStyleCnt="0"/>
      <dgm:spPr/>
    </dgm:pt>
  </dgm:ptLst>
  <dgm:cxnLst>
    <dgm:cxn modelId="{DE2F7D5F-8BB0-432E-8B33-C63D03D4665E}" srcId="{18BFE4EE-D4F5-4A6C-93DA-9C63D4CDF39A}" destId="{846FCDD5-F484-40E1-B60A-4F4EC95096D2}" srcOrd="0" destOrd="0" parTransId="{2233A61C-98FE-4617-A33B-474E17932BBB}" sibTransId="{2823044F-A7C4-460C-B6EA-088DB48D184C}"/>
    <dgm:cxn modelId="{61A9A051-2857-4FF0-8520-3B6A564D9AC3}" type="presOf" srcId="{18BFE4EE-D4F5-4A6C-93DA-9C63D4CDF39A}" destId="{88B52A10-B23A-4E28-BA38-65519E8D03A6}" srcOrd="0" destOrd="0" presId="urn:microsoft.com/office/officeart/2005/8/layout/pyramid2"/>
    <dgm:cxn modelId="{CD8DC33A-D1D9-4F53-839A-C4254D9721B8}" type="presOf" srcId="{846FCDD5-F484-40E1-B60A-4F4EC95096D2}" destId="{B1F21494-B8CA-4436-B717-FCED1EB580BA}" srcOrd="0" destOrd="0" presId="urn:microsoft.com/office/officeart/2005/8/layout/pyramid2"/>
    <dgm:cxn modelId="{88D1871F-095A-4BAD-89F1-395EA7D47462}" srcId="{18BFE4EE-D4F5-4A6C-93DA-9C63D4CDF39A}" destId="{0F0777BD-B24F-40C5-AE36-B9FC1C8A69AD}" srcOrd="1" destOrd="0" parTransId="{AA874DED-7995-4CB4-9BE3-DEECC391CA17}" sibTransId="{1FBF5879-DA51-49D5-B11A-97A245314FF6}"/>
    <dgm:cxn modelId="{6B19EB32-0CE3-48AB-90F8-B46A2230851B}" type="presOf" srcId="{0F0777BD-B24F-40C5-AE36-B9FC1C8A69AD}" destId="{18FA86E2-6146-417F-AACA-210C627DBC58}" srcOrd="0" destOrd="0" presId="urn:microsoft.com/office/officeart/2005/8/layout/pyramid2"/>
    <dgm:cxn modelId="{5C2C1386-02E3-4D05-B3D6-037B52072D21}" type="presParOf" srcId="{88B52A10-B23A-4E28-BA38-65519E8D03A6}" destId="{7F4CC97F-87B2-4737-9E85-E5CD901E1C23}" srcOrd="0" destOrd="0" presId="urn:microsoft.com/office/officeart/2005/8/layout/pyramid2"/>
    <dgm:cxn modelId="{8453582B-89B9-411B-AD96-44E2A323A38F}" type="presParOf" srcId="{88B52A10-B23A-4E28-BA38-65519E8D03A6}" destId="{6607B96F-BF2F-45B1-8635-2B240A543D2F}" srcOrd="1" destOrd="0" presId="urn:microsoft.com/office/officeart/2005/8/layout/pyramid2"/>
    <dgm:cxn modelId="{262C876F-B88B-48C3-9F51-5BD12D6D9FEF}" type="presParOf" srcId="{6607B96F-BF2F-45B1-8635-2B240A543D2F}" destId="{B1F21494-B8CA-4436-B717-FCED1EB580BA}" srcOrd="0" destOrd="0" presId="urn:microsoft.com/office/officeart/2005/8/layout/pyramid2"/>
    <dgm:cxn modelId="{C9D593ED-3054-4BFD-B305-B1C70148AB40}" type="presParOf" srcId="{6607B96F-BF2F-45B1-8635-2B240A543D2F}" destId="{D38E9A4B-827B-4E5F-9CF2-74DD28D3E28B}" srcOrd="1" destOrd="0" presId="urn:microsoft.com/office/officeart/2005/8/layout/pyramid2"/>
    <dgm:cxn modelId="{BD679825-39BB-437E-8AD7-CC46731E84A9}" type="presParOf" srcId="{6607B96F-BF2F-45B1-8635-2B240A543D2F}" destId="{18FA86E2-6146-417F-AACA-210C627DBC58}" srcOrd="2" destOrd="0" presId="urn:microsoft.com/office/officeart/2005/8/layout/pyramid2"/>
    <dgm:cxn modelId="{0EBEA3F9-23B8-44CA-ACB9-5AB0FE5E2C18}" type="presParOf" srcId="{6607B96F-BF2F-45B1-8635-2B240A543D2F}" destId="{69284D9D-EC76-4C2F-AFFF-BE3EDC47E9CD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0BC63-A730-45B3-9AD2-FC989E49E7C3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</dgm:pt>
    <dgm:pt modelId="{05B0ABF3-ED64-4B91-817E-1F48631BF6A4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поддержку малых форм хозяйствования в агропромышленном комплексе – 1 435,7 тыс. рублей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A681384-4B8B-4591-B77E-2A133CA79709}" type="parTrans" cxnId="{AA33E917-5A5B-4231-85E5-3A006B528849}">
      <dgm:prSet/>
      <dgm:spPr/>
      <dgm:t>
        <a:bodyPr/>
        <a:lstStyle/>
        <a:p>
          <a:pPr algn="ctr"/>
          <a:endParaRPr lang="ru-RU" sz="1800"/>
        </a:p>
      </dgm:t>
    </dgm:pt>
    <dgm:pt modelId="{E65906F0-392A-4BBE-A855-535B13A0139E}" type="sibTrans" cxnId="{AA33E917-5A5B-4231-85E5-3A006B528849}">
      <dgm:prSet/>
      <dgm:spPr/>
      <dgm:t>
        <a:bodyPr/>
        <a:lstStyle/>
        <a:p>
          <a:pPr algn="ctr"/>
          <a:endParaRPr lang="ru-RU" sz="1800"/>
        </a:p>
      </dgm:t>
    </dgm:pt>
    <dgm:pt modelId="{7D9A0982-389C-43C7-BFDF-A32520C5481A}">
      <dgm:prSet custT="1"/>
      <dgm:spPr/>
      <dgm:t>
        <a:bodyPr/>
        <a:lstStyle/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Обеспечение ветеринарно-санитарного благополучия             </a:t>
          </a:r>
        </a:p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(предупреждение и ликвидация болезней животных)                    – 342,0 тыс. рублей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2FA1046-6FB7-42A8-832B-36A6D96E511D}" type="parTrans" cxnId="{E2AA12CF-FDA7-4A33-ACFA-4919F08B1FFD}">
      <dgm:prSet/>
      <dgm:spPr/>
      <dgm:t>
        <a:bodyPr/>
        <a:lstStyle/>
        <a:p>
          <a:pPr algn="ctr"/>
          <a:endParaRPr lang="ru-RU" sz="1800"/>
        </a:p>
      </dgm:t>
    </dgm:pt>
    <dgm:pt modelId="{515F7F56-CB9F-4710-B402-04A683CD1A80}" type="sibTrans" cxnId="{E2AA12CF-FDA7-4A33-ACFA-4919F08B1FFD}">
      <dgm:prSet/>
      <dgm:spPr/>
      <dgm:t>
        <a:bodyPr/>
        <a:lstStyle/>
        <a:p>
          <a:pPr algn="ctr"/>
          <a:endParaRPr lang="ru-RU" sz="1800"/>
        </a:p>
      </dgm:t>
    </dgm:pt>
    <dgm:pt modelId="{51AE521E-8003-4661-8D10-9A940C9FFE0D}" type="pres">
      <dgm:prSet presAssocID="{15A0BC63-A730-45B3-9AD2-FC989E49E7C3}" presName="linear" presStyleCnt="0">
        <dgm:presLayoutVars>
          <dgm:dir/>
          <dgm:resizeHandles val="exact"/>
        </dgm:presLayoutVars>
      </dgm:prSet>
      <dgm:spPr/>
    </dgm:pt>
    <dgm:pt modelId="{2085F8B8-6220-418A-947D-8DECF66CD4A8}" type="pres">
      <dgm:prSet presAssocID="{7D9A0982-389C-43C7-BFDF-A32520C5481A}" presName="comp" presStyleCnt="0"/>
      <dgm:spPr/>
    </dgm:pt>
    <dgm:pt modelId="{ADE7844E-9B45-4E03-AFCA-7FA4F4F052A2}" type="pres">
      <dgm:prSet presAssocID="{7D9A0982-389C-43C7-BFDF-A32520C5481A}" presName="box" presStyleLbl="node1" presStyleIdx="0" presStyleCnt="2"/>
      <dgm:spPr/>
      <dgm:t>
        <a:bodyPr/>
        <a:lstStyle/>
        <a:p>
          <a:endParaRPr lang="ru-RU"/>
        </a:p>
      </dgm:t>
    </dgm:pt>
    <dgm:pt modelId="{F0A58E5C-065B-46DB-8AA3-60F43414425F}" type="pres">
      <dgm:prSet presAssocID="{7D9A0982-389C-43C7-BFDF-A32520C5481A}" presName="img" presStyleLbl="fgImgPlace1" presStyleIdx="0" presStyleCnt="2" custFlipVert="0" custFlipHor="0" custScaleX="96438" custScaleY="83513" custLinFactNeighborX="-5341" custLinFactNeighborY="-17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B99F46-1959-4D94-A120-A1A8D80A91C1}" type="pres">
      <dgm:prSet presAssocID="{7D9A0982-389C-43C7-BFDF-A32520C5481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DF535-1EA6-4F4E-BE33-63FA384FE857}" type="pres">
      <dgm:prSet presAssocID="{515F7F56-CB9F-4710-B402-04A683CD1A80}" presName="spacer" presStyleCnt="0"/>
      <dgm:spPr/>
    </dgm:pt>
    <dgm:pt modelId="{337266FF-6228-4328-A0D4-AC1E5A594800}" type="pres">
      <dgm:prSet presAssocID="{05B0ABF3-ED64-4B91-817E-1F48631BF6A4}" presName="comp" presStyleCnt="0"/>
      <dgm:spPr/>
    </dgm:pt>
    <dgm:pt modelId="{4110EC09-3BDC-45B8-B274-7787F4464C89}" type="pres">
      <dgm:prSet presAssocID="{05B0ABF3-ED64-4B91-817E-1F48631BF6A4}" presName="box" presStyleLbl="node1" presStyleIdx="1" presStyleCnt="2" custScaleY="127082"/>
      <dgm:spPr/>
      <dgm:t>
        <a:bodyPr/>
        <a:lstStyle/>
        <a:p>
          <a:endParaRPr lang="ru-RU"/>
        </a:p>
      </dgm:t>
    </dgm:pt>
    <dgm:pt modelId="{52B56815-C509-46FE-80AD-409C4E09DE9C}" type="pres">
      <dgm:prSet presAssocID="{05B0ABF3-ED64-4B91-817E-1F48631BF6A4}" presName="img" presStyleLbl="fgImgPlace1" presStyleIdx="1" presStyleCnt="2" custScaleX="86804" custScaleY="146860" custLinFactNeighborX="-6059" custLinFactNeighborY="-261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C3423E6-CDFD-4663-BC9E-44AFC9DA3DFC}" type="pres">
      <dgm:prSet presAssocID="{05B0ABF3-ED64-4B91-817E-1F48631BF6A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1F00A9-7747-4627-B7D0-F9442F70A69B}" type="presOf" srcId="{05B0ABF3-ED64-4B91-817E-1F48631BF6A4}" destId="{1C3423E6-CDFD-4663-BC9E-44AFC9DA3DFC}" srcOrd="1" destOrd="0" presId="urn:microsoft.com/office/officeart/2005/8/layout/vList4"/>
    <dgm:cxn modelId="{5B4E3FB7-4555-459D-8701-5253EA944CC5}" type="presOf" srcId="{7D9A0982-389C-43C7-BFDF-A32520C5481A}" destId="{4DB99F46-1959-4D94-A120-A1A8D80A91C1}" srcOrd="1" destOrd="0" presId="urn:microsoft.com/office/officeart/2005/8/layout/vList4"/>
    <dgm:cxn modelId="{E2AA12CF-FDA7-4A33-ACFA-4919F08B1FFD}" srcId="{15A0BC63-A730-45B3-9AD2-FC989E49E7C3}" destId="{7D9A0982-389C-43C7-BFDF-A32520C5481A}" srcOrd="0" destOrd="0" parTransId="{02FA1046-6FB7-42A8-832B-36A6D96E511D}" sibTransId="{515F7F56-CB9F-4710-B402-04A683CD1A80}"/>
    <dgm:cxn modelId="{11DDD097-0253-4DCF-B802-0781C9068CAA}" type="presOf" srcId="{7D9A0982-389C-43C7-BFDF-A32520C5481A}" destId="{ADE7844E-9B45-4E03-AFCA-7FA4F4F052A2}" srcOrd="0" destOrd="0" presId="urn:microsoft.com/office/officeart/2005/8/layout/vList4"/>
    <dgm:cxn modelId="{36D20E8F-E0CC-4CE9-888A-3403E3C62F42}" type="presOf" srcId="{05B0ABF3-ED64-4B91-817E-1F48631BF6A4}" destId="{4110EC09-3BDC-45B8-B274-7787F4464C89}" srcOrd="0" destOrd="0" presId="urn:microsoft.com/office/officeart/2005/8/layout/vList4"/>
    <dgm:cxn modelId="{AA33E917-5A5B-4231-85E5-3A006B528849}" srcId="{15A0BC63-A730-45B3-9AD2-FC989E49E7C3}" destId="{05B0ABF3-ED64-4B91-817E-1F48631BF6A4}" srcOrd="1" destOrd="0" parTransId="{6A681384-4B8B-4591-B77E-2A133CA79709}" sibTransId="{E65906F0-392A-4BBE-A855-535B13A0139E}"/>
    <dgm:cxn modelId="{DA6CD3FF-6174-46C3-A12B-444E2FA1F5EC}" type="presOf" srcId="{15A0BC63-A730-45B3-9AD2-FC989E49E7C3}" destId="{51AE521E-8003-4661-8D10-9A940C9FFE0D}" srcOrd="0" destOrd="0" presId="urn:microsoft.com/office/officeart/2005/8/layout/vList4"/>
    <dgm:cxn modelId="{56A7A3E5-D182-4E4D-B055-6FEF6447BF23}" type="presParOf" srcId="{51AE521E-8003-4661-8D10-9A940C9FFE0D}" destId="{2085F8B8-6220-418A-947D-8DECF66CD4A8}" srcOrd="0" destOrd="0" presId="urn:microsoft.com/office/officeart/2005/8/layout/vList4"/>
    <dgm:cxn modelId="{C3FFBA7E-FBEE-483E-89E0-F9C0C87F32E7}" type="presParOf" srcId="{2085F8B8-6220-418A-947D-8DECF66CD4A8}" destId="{ADE7844E-9B45-4E03-AFCA-7FA4F4F052A2}" srcOrd="0" destOrd="0" presId="urn:microsoft.com/office/officeart/2005/8/layout/vList4"/>
    <dgm:cxn modelId="{739ACCD0-BEBE-4845-A0C2-6461CA9A4906}" type="presParOf" srcId="{2085F8B8-6220-418A-947D-8DECF66CD4A8}" destId="{F0A58E5C-065B-46DB-8AA3-60F43414425F}" srcOrd="1" destOrd="0" presId="urn:microsoft.com/office/officeart/2005/8/layout/vList4"/>
    <dgm:cxn modelId="{96A9E670-AC2A-4F43-B7D4-B18E703D5879}" type="presParOf" srcId="{2085F8B8-6220-418A-947D-8DECF66CD4A8}" destId="{4DB99F46-1959-4D94-A120-A1A8D80A91C1}" srcOrd="2" destOrd="0" presId="urn:microsoft.com/office/officeart/2005/8/layout/vList4"/>
    <dgm:cxn modelId="{74045615-78AD-4D8F-AE9B-8D96B7C0BAA8}" type="presParOf" srcId="{51AE521E-8003-4661-8D10-9A940C9FFE0D}" destId="{BE9DF535-1EA6-4F4E-BE33-63FA384FE857}" srcOrd="1" destOrd="0" presId="urn:microsoft.com/office/officeart/2005/8/layout/vList4"/>
    <dgm:cxn modelId="{28ADA1BB-A218-40FA-9C8C-8E523E0F7D61}" type="presParOf" srcId="{51AE521E-8003-4661-8D10-9A940C9FFE0D}" destId="{337266FF-6228-4328-A0D4-AC1E5A594800}" srcOrd="2" destOrd="0" presId="urn:microsoft.com/office/officeart/2005/8/layout/vList4"/>
    <dgm:cxn modelId="{D331B1DF-5ADE-40F6-81C1-D9CA49FD5BB8}" type="presParOf" srcId="{337266FF-6228-4328-A0D4-AC1E5A594800}" destId="{4110EC09-3BDC-45B8-B274-7787F4464C89}" srcOrd="0" destOrd="0" presId="urn:microsoft.com/office/officeart/2005/8/layout/vList4"/>
    <dgm:cxn modelId="{B6CABB3A-42CD-42CA-9398-1BC4483EE736}" type="presParOf" srcId="{337266FF-6228-4328-A0D4-AC1E5A594800}" destId="{52B56815-C509-46FE-80AD-409C4E09DE9C}" srcOrd="1" destOrd="0" presId="urn:microsoft.com/office/officeart/2005/8/layout/vList4"/>
    <dgm:cxn modelId="{12619536-CF9E-4AB1-A231-B26A9F50397D}" type="presParOf" srcId="{337266FF-6228-4328-A0D4-AC1E5A594800}" destId="{1C3423E6-CDFD-4663-BC9E-44AFC9DA3DFC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A0BC63-A730-45B3-9AD2-FC989E49E7C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D82F1B-6414-4F13-AE20-B145B01DF656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</a:pPr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Доплаты к пенсиям и социальная поддержка граждан муниципального образования</a:t>
          </a:r>
        </a:p>
        <a:p>
          <a:pPr>
            <a:lnSpc>
              <a:spcPct val="90000"/>
            </a:lnSpc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4,6 млн. рублей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205592-675B-411B-A0DC-FC4C699F57C8}" type="parTrans" cxnId="{D182C53B-4ADD-4FA4-B374-1F4785646CD8}">
      <dgm:prSet/>
      <dgm:spPr/>
      <dgm:t>
        <a:bodyPr/>
        <a:lstStyle/>
        <a:p>
          <a:endParaRPr lang="ru-RU"/>
        </a:p>
      </dgm:t>
    </dgm:pt>
    <dgm:pt modelId="{E7A89832-D482-4023-8F53-46106F03A39B}" type="sibTrans" cxnId="{D182C53B-4ADD-4FA4-B374-1F4785646CD8}">
      <dgm:prSet/>
      <dgm:spPr/>
      <dgm:t>
        <a:bodyPr/>
        <a:lstStyle/>
        <a:p>
          <a:endParaRPr lang="ru-RU"/>
        </a:p>
      </dgm:t>
    </dgm:pt>
    <dgm:pt modelId="{5E379A2A-EDAD-44A6-B00E-218CC165C679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36000" rIns="72000"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Социальное обеспечение населения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(единовременное пособие и обеспечение бесплатного проезда детям-сиротам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>
            <a:lnSpc>
              <a:spcPct val="90000"/>
            </a:lnSpc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2,7  млн. рублей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23EC58-3522-44B3-9B05-B45ED93FA053}" type="parTrans" cxnId="{3AD297E9-C673-46BB-B1DB-8D4E26939B6F}">
      <dgm:prSet/>
      <dgm:spPr/>
      <dgm:t>
        <a:bodyPr/>
        <a:lstStyle/>
        <a:p>
          <a:endParaRPr lang="ru-RU"/>
        </a:p>
      </dgm:t>
    </dgm:pt>
    <dgm:pt modelId="{9027B4E3-8836-4719-9641-D15E3A10A16E}" type="sibTrans" cxnId="{3AD297E9-C673-46BB-B1DB-8D4E26939B6F}">
      <dgm:prSet/>
      <dgm:spPr/>
      <dgm:t>
        <a:bodyPr/>
        <a:lstStyle/>
        <a:p>
          <a:endParaRPr lang="ru-RU"/>
        </a:p>
      </dgm:t>
    </dgm:pt>
    <dgm:pt modelId="{3B498E56-7655-4D93-925F-80A535777CCC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деятельности аппарата отдела семьи и детства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4,5 млн. рублей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DABB63-9541-4DC1-B1B2-BA5BE255F0FC}" type="parTrans" cxnId="{5DF7DCC1-F36F-4FD7-ABAE-9F8E9BA775EB}">
      <dgm:prSet/>
      <dgm:spPr/>
      <dgm:t>
        <a:bodyPr/>
        <a:lstStyle/>
        <a:p>
          <a:endParaRPr lang="ru-RU"/>
        </a:p>
      </dgm:t>
    </dgm:pt>
    <dgm:pt modelId="{FC6BC469-EEF0-4510-838F-E2352A70CE66}" type="sibTrans" cxnId="{5DF7DCC1-F36F-4FD7-ABAE-9F8E9BA775EB}">
      <dgm:prSet/>
      <dgm:spPr/>
      <dgm:t>
        <a:bodyPr/>
        <a:lstStyle/>
        <a:p>
          <a:endParaRPr lang="ru-RU"/>
        </a:p>
      </dgm:t>
    </dgm:pt>
    <dgm:pt modelId="{05B0ABF3-ED64-4B91-817E-1F48631BF6A4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Охрана семьи и детства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(дети-сироты, приемные и патронатные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семьи, приобретение жилья детям-сиротам и др.)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73,7 млн. рублей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681384-4B8B-4591-B77E-2A133CA79709}" type="parTrans" cxnId="{AA33E917-5A5B-4231-85E5-3A006B528849}">
      <dgm:prSet/>
      <dgm:spPr/>
      <dgm:t>
        <a:bodyPr/>
        <a:lstStyle/>
        <a:p>
          <a:endParaRPr lang="ru-RU"/>
        </a:p>
      </dgm:t>
    </dgm:pt>
    <dgm:pt modelId="{E65906F0-392A-4BBE-A855-535B13A0139E}" type="sibTrans" cxnId="{AA33E917-5A5B-4231-85E5-3A006B528849}">
      <dgm:prSet/>
      <dgm:spPr/>
      <dgm:t>
        <a:bodyPr/>
        <a:lstStyle/>
        <a:p>
          <a:endParaRPr lang="ru-RU"/>
        </a:p>
      </dgm:t>
    </dgm:pt>
    <dgm:pt modelId="{7CB10769-F260-464F-A87F-C30565614836}" type="pres">
      <dgm:prSet presAssocID="{15A0BC63-A730-45B3-9AD2-FC989E49E7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9A8C8F-056B-44FE-ADA6-3D91F7D9C3F1}" type="pres">
      <dgm:prSet presAssocID="{15A0BC63-A730-45B3-9AD2-FC989E49E7C3}" presName="fgShape" presStyleLbl="fgShp" presStyleIdx="0" presStyleCnt="1" custAng="0" custFlipVert="1" custFlipHor="0" custScaleX="3404" custScaleY="16077" custLinFactY="15025" custLinFactNeighborX="5164" custLinFactNeighborY="100000"/>
      <dgm:spPr>
        <a:solidFill>
          <a:schemeClr val="accent2">
            <a:lumMod val="75000"/>
          </a:schemeClr>
        </a:solidFill>
      </dgm:spPr>
    </dgm:pt>
    <dgm:pt modelId="{14A10506-C426-4D0F-B5F5-DBE0D419966F}" type="pres">
      <dgm:prSet presAssocID="{15A0BC63-A730-45B3-9AD2-FC989E49E7C3}" presName="linComp" presStyleCnt="0"/>
      <dgm:spPr/>
    </dgm:pt>
    <dgm:pt modelId="{38708AA3-4CF9-4BA2-9180-21101A4C4D38}" type="pres">
      <dgm:prSet presAssocID="{42D82F1B-6414-4F13-AE20-B145B01DF656}" presName="compNode" presStyleCnt="0"/>
      <dgm:spPr/>
    </dgm:pt>
    <dgm:pt modelId="{0EB3B256-B551-4945-9824-5DC77CC2B6BA}" type="pres">
      <dgm:prSet presAssocID="{42D82F1B-6414-4F13-AE20-B145B01DF656}" presName="bkgdShape" presStyleLbl="node1" presStyleIdx="0" presStyleCnt="4"/>
      <dgm:spPr/>
      <dgm:t>
        <a:bodyPr/>
        <a:lstStyle/>
        <a:p>
          <a:endParaRPr lang="ru-RU"/>
        </a:p>
      </dgm:t>
    </dgm:pt>
    <dgm:pt modelId="{927B2A05-5FB6-47BB-985C-D25B3A1E8873}" type="pres">
      <dgm:prSet presAssocID="{42D82F1B-6414-4F13-AE20-B145B01DF65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E92C5-6194-4CC8-8E49-1F2F461BC78F}" type="pres">
      <dgm:prSet presAssocID="{42D82F1B-6414-4F13-AE20-B145B01DF656}" presName="invisiNode" presStyleLbl="node1" presStyleIdx="0" presStyleCnt="4"/>
      <dgm:spPr/>
    </dgm:pt>
    <dgm:pt modelId="{CFB2A760-0B71-498F-BC27-D4656B9ACC66}" type="pres">
      <dgm:prSet presAssocID="{42D82F1B-6414-4F13-AE20-B145B01DF656}" presName="imagNode" presStyleLbl="fgImgPlace1" presStyleIdx="0" presStyleCnt="4" custScaleX="102973" custScaleY="1080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8219D58-6EBE-4E8C-BA64-1FC47D0DAB53}" type="pres">
      <dgm:prSet presAssocID="{E7A89832-D482-4023-8F53-46106F03A3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1A7F7D-549B-4FBC-BF0B-AC6B57385484}" type="pres">
      <dgm:prSet presAssocID="{5E379A2A-EDAD-44A6-B00E-218CC165C679}" presName="compNode" presStyleCnt="0"/>
      <dgm:spPr/>
    </dgm:pt>
    <dgm:pt modelId="{8AE153DD-C54F-42B4-B15A-FB5892466BD3}" type="pres">
      <dgm:prSet presAssocID="{5E379A2A-EDAD-44A6-B00E-218CC165C679}" presName="bkgdShape" presStyleLbl="node1" presStyleIdx="1" presStyleCnt="4" custScaleX="102760" custLinFactNeighborX="1" custLinFactNeighborY="0"/>
      <dgm:spPr/>
      <dgm:t>
        <a:bodyPr/>
        <a:lstStyle/>
        <a:p>
          <a:endParaRPr lang="ru-RU"/>
        </a:p>
      </dgm:t>
    </dgm:pt>
    <dgm:pt modelId="{5BA61520-28FB-4109-AA2B-6967968FED01}" type="pres">
      <dgm:prSet presAssocID="{5E379A2A-EDAD-44A6-B00E-218CC165C67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87362-F271-4BE4-BB51-EAFD8F7AB93C}" type="pres">
      <dgm:prSet presAssocID="{5E379A2A-EDAD-44A6-B00E-218CC165C679}" presName="invisiNode" presStyleLbl="node1" presStyleIdx="1" presStyleCnt="4"/>
      <dgm:spPr/>
    </dgm:pt>
    <dgm:pt modelId="{ABBC625D-50A1-4715-9BF9-4BFF1261951C}" type="pres">
      <dgm:prSet presAssocID="{5E379A2A-EDAD-44A6-B00E-218CC165C679}" presName="imagNode" presStyleLbl="fgImgPlace1" presStyleIdx="1" presStyleCnt="4" custScaleX="110451" custScaleY="114174" custLinFactNeighborX="-1842" custLinFactNeighborY="-14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9EFD0C-A3E5-4E5E-BBE7-02B123252FC6}" type="pres">
      <dgm:prSet presAssocID="{9027B4E3-8836-4719-9641-D15E3A10A16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AE228DA-B2A6-45E0-A15E-DE0DD16181E0}" type="pres">
      <dgm:prSet presAssocID="{05B0ABF3-ED64-4B91-817E-1F48631BF6A4}" presName="compNode" presStyleCnt="0"/>
      <dgm:spPr/>
    </dgm:pt>
    <dgm:pt modelId="{0773BB07-2DF6-4F00-B7A2-BDF955741107}" type="pres">
      <dgm:prSet presAssocID="{05B0ABF3-ED64-4B91-817E-1F48631BF6A4}" presName="bkgdShape" presStyleLbl="node1" presStyleIdx="2" presStyleCnt="4" custLinFactNeighborX="-1300" custLinFactNeighborY="0"/>
      <dgm:spPr/>
      <dgm:t>
        <a:bodyPr/>
        <a:lstStyle/>
        <a:p>
          <a:endParaRPr lang="ru-RU"/>
        </a:p>
      </dgm:t>
    </dgm:pt>
    <dgm:pt modelId="{17FB0BC5-5E6F-4B91-958A-6FC558C358BA}" type="pres">
      <dgm:prSet presAssocID="{05B0ABF3-ED64-4B91-817E-1F48631BF6A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2E7C7-E918-4D60-B9C8-A3BA51E8CBC4}" type="pres">
      <dgm:prSet presAssocID="{05B0ABF3-ED64-4B91-817E-1F48631BF6A4}" presName="invisiNode" presStyleLbl="node1" presStyleIdx="2" presStyleCnt="4"/>
      <dgm:spPr/>
    </dgm:pt>
    <dgm:pt modelId="{1D8F14E4-B22C-48EA-877D-0468D1C5A42F}" type="pres">
      <dgm:prSet presAssocID="{05B0ABF3-ED64-4B91-817E-1F48631BF6A4}" presName="imagNode" presStyleLbl="fgImgPlace1" presStyleIdx="2" presStyleCnt="4" custScaleX="107820" custScaleY="113979" custLinFactNeighborX="-3662" custLinFactNeighborY="-427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BD274E-94A7-4911-BEB8-559A178CAC26}" type="pres">
      <dgm:prSet presAssocID="{E65906F0-392A-4BBE-A855-535B13A0139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1E6B7C3-E726-4A0F-9BDC-8CBED4ACCF61}" type="pres">
      <dgm:prSet presAssocID="{3B498E56-7655-4D93-925F-80A535777CCC}" presName="compNode" presStyleCnt="0"/>
      <dgm:spPr/>
    </dgm:pt>
    <dgm:pt modelId="{1E51D6DA-B2D6-4AE9-8350-B3EEF4B42776}" type="pres">
      <dgm:prSet presAssocID="{3B498E56-7655-4D93-925F-80A535777CCC}" presName="bkgdShape" presStyleLbl="node1" presStyleIdx="3" presStyleCnt="4" custScaleX="102165" custLinFactNeighborX="1386" custLinFactNeighborY="-277"/>
      <dgm:spPr/>
      <dgm:t>
        <a:bodyPr/>
        <a:lstStyle/>
        <a:p>
          <a:endParaRPr lang="ru-RU"/>
        </a:p>
      </dgm:t>
    </dgm:pt>
    <dgm:pt modelId="{9D2B45E8-C7C7-4491-8240-0FE2AAF0F0C6}" type="pres">
      <dgm:prSet presAssocID="{3B498E56-7655-4D93-925F-80A535777CC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BE9AA-D005-440A-9B15-FFACE06754E3}" type="pres">
      <dgm:prSet presAssocID="{3B498E56-7655-4D93-925F-80A535777CCC}" presName="invisiNode" presStyleLbl="node1" presStyleIdx="3" presStyleCnt="4"/>
      <dgm:spPr/>
    </dgm:pt>
    <dgm:pt modelId="{F14F31A1-07EC-4D62-9C80-8DCBBA2A1368}" type="pres">
      <dgm:prSet presAssocID="{3B498E56-7655-4D93-925F-80A535777CCC}" presName="imagNode" presStyleLbl="fgImgPlace1" presStyleIdx="3" presStyleCnt="4" custScaleX="106673" custScaleY="109289" custLinFactNeighborX="-3374" custLinFactNeighborY="-7020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E5FAEA1-7ECA-47E0-B90F-844CADEC6BD6}" type="presOf" srcId="{42D82F1B-6414-4F13-AE20-B145B01DF656}" destId="{927B2A05-5FB6-47BB-985C-D25B3A1E8873}" srcOrd="1" destOrd="0" presId="urn:microsoft.com/office/officeart/2005/8/layout/hList7"/>
    <dgm:cxn modelId="{D182C53B-4ADD-4FA4-B374-1F4785646CD8}" srcId="{15A0BC63-A730-45B3-9AD2-FC989E49E7C3}" destId="{42D82F1B-6414-4F13-AE20-B145B01DF656}" srcOrd="0" destOrd="0" parTransId="{DB205592-675B-411B-A0DC-FC4C699F57C8}" sibTransId="{E7A89832-D482-4023-8F53-46106F03A39B}"/>
    <dgm:cxn modelId="{20F93F43-36CC-4375-A4CC-3AC979A13C85}" type="presOf" srcId="{5E379A2A-EDAD-44A6-B00E-218CC165C679}" destId="{8AE153DD-C54F-42B4-B15A-FB5892466BD3}" srcOrd="0" destOrd="0" presId="urn:microsoft.com/office/officeart/2005/8/layout/hList7"/>
    <dgm:cxn modelId="{AA33E917-5A5B-4231-85E5-3A006B528849}" srcId="{15A0BC63-A730-45B3-9AD2-FC989E49E7C3}" destId="{05B0ABF3-ED64-4B91-817E-1F48631BF6A4}" srcOrd="2" destOrd="0" parTransId="{6A681384-4B8B-4591-B77E-2A133CA79709}" sibTransId="{E65906F0-392A-4BBE-A855-535B13A0139E}"/>
    <dgm:cxn modelId="{411567F2-6AAA-4238-AC49-FA9425C940DB}" type="presOf" srcId="{05B0ABF3-ED64-4B91-817E-1F48631BF6A4}" destId="{0773BB07-2DF6-4F00-B7A2-BDF955741107}" srcOrd="0" destOrd="0" presId="urn:microsoft.com/office/officeart/2005/8/layout/hList7"/>
    <dgm:cxn modelId="{EF7DA22C-4AA9-42B4-BA8A-B544B3476EDC}" type="presOf" srcId="{E7A89832-D482-4023-8F53-46106F03A39B}" destId="{E8219D58-6EBE-4E8C-BA64-1FC47D0DAB53}" srcOrd="0" destOrd="0" presId="urn:microsoft.com/office/officeart/2005/8/layout/hList7"/>
    <dgm:cxn modelId="{4112394D-BBCA-4C1F-A3B5-D89A3C9E72F1}" type="presOf" srcId="{3B498E56-7655-4D93-925F-80A535777CCC}" destId="{1E51D6DA-B2D6-4AE9-8350-B3EEF4B42776}" srcOrd="0" destOrd="0" presId="urn:microsoft.com/office/officeart/2005/8/layout/hList7"/>
    <dgm:cxn modelId="{5DF7DCC1-F36F-4FD7-ABAE-9F8E9BA775EB}" srcId="{15A0BC63-A730-45B3-9AD2-FC989E49E7C3}" destId="{3B498E56-7655-4D93-925F-80A535777CCC}" srcOrd="3" destOrd="0" parTransId="{CBDABB63-9541-4DC1-B1B2-BA5BE255F0FC}" sibTransId="{FC6BC469-EEF0-4510-838F-E2352A70CE66}"/>
    <dgm:cxn modelId="{3AD297E9-C673-46BB-B1DB-8D4E26939B6F}" srcId="{15A0BC63-A730-45B3-9AD2-FC989E49E7C3}" destId="{5E379A2A-EDAD-44A6-B00E-218CC165C679}" srcOrd="1" destOrd="0" parTransId="{8E23EC58-3522-44B3-9B05-B45ED93FA053}" sibTransId="{9027B4E3-8836-4719-9641-D15E3A10A16E}"/>
    <dgm:cxn modelId="{75438C32-57A8-46CA-ADAC-A026F22D6B61}" type="presOf" srcId="{42D82F1B-6414-4F13-AE20-B145B01DF656}" destId="{0EB3B256-B551-4945-9824-5DC77CC2B6BA}" srcOrd="0" destOrd="0" presId="urn:microsoft.com/office/officeart/2005/8/layout/hList7"/>
    <dgm:cxn modelId="{D51C8F5A-5B8C-47C2-BBB8-911ECCE1773C}" type="presOf" srcId="{E65906F0-392A-4BBE-A855-535B13A0139E}" destId="{00BD274E-94A7-4911-BEB8-559A178CAC26}" srcOrd="0" destOrd="0" presId="urn:microsoft.com/office/officeart/2005/8/layout/hList7"/>
    <dgm:cxn modelId="{E58D3AA7-E2D4-45A9-A7F9-6864B5ADBC8E}" type="presOf" srcId="{3B498E56-7655-4D93-925F-80A535777CCC}" destId="{9D2B45E8-C7C7-4491-8240-0FE2AAF0F0C6}" srcOrd="1" destOrd="0" presId="urn:microsoft.com/office/officeart/2005/8/layout/hList7"/>
    <dgm:cxn modelId="{7816A721-7553-49F3-8842-B7F96F3E1012}" type="presOf" srcId="{15A0BC63-A730-45B3-9AD2-FC989E49E7C3}" destId="{7CB10769-F260-464F-A87F-C30565614836}" srcOrd="0" destOrd="0" presId="urn:microsoft.com/office/officeart/2005/8/layout/hList7"/>
    <dgm:cxn modelId="{73582827-C79D-45BD-AB0C-C2976AB5FEE0}" type="presOf" srcId="{5E379A2A-EDAD-44A6-B00E-218CC165C679}" destId="{5BA61520-28FB-4109-AA2B-6967968FED01}" srcOrd="1" destOrd="0" presId="urn:microsoft.com/office/officeart/2005/8/layout/hList7"/>
    <dgm:cxn modelId="{CAC54BC1-AB0E-4439-9316-E6707A2ECB77}" type="presOf" srcId="{9027B4E3-8836-4719-9641-D15E3A10A16E}" destId="{C09EFD0C-A3E5-4E5E-BBE7-02B123252FC6}" srcOrd="0" destOrd="0" presId="urn:microsoft.com/office/officeart/2005/8/layout/hList7"/>
    <dgm:cxn modelId="{3AC1AF0C-723D-43D2-B308-9C0F842DBE5F}" type="presOf" srcId="{05B0ABF3-ED64-4B91-817E-1F48631BF6A4}" destId="{17FB0BC5-5E6F-4B91-958A-6FC558C358BA}" srcOrd="1" destOrd="0" presId="urn:microsoft.com/office/officeart/2005/8/layout/hList7"/>
    <dgm:cxn modelId="{2C924C5C-1C6A-464F-B2DC-3BD78A4D81B3}" type="presParOf" srcId="{7CB10769-F260-464F-A87F-C30565614836}" destId="{709A8C8F-056B-44FE-ADA6-3D91F7D9C3F1}" srcOrd="0" destOrd="0" presId="urn:microsoft.com/office/officeart/2005/8/layout/hList7"/>
    <dgm:cxn modelId="{EA3211B7-E4D5-4E5D-AAB1-3DCBBEFB0D4B}" type="presParOf" srcId="{7CB10769-F260-464F-A87F-C30565614836}" destId="{14A10506-C426-4D0F-B5F5-DBE0D419966F}" srcOrd="1" destOrd="0" presId="urn:microsoft.com/office/officeart/2005/8/layout/hList7"/>
    <dgm:cxn modelId="{69E6BA97-B51A-4EA1-B75E-A51E1CF551EF}" type="presParOf" srcId="{14A10506-C426-4D0F-B5F5-DBE0D419966F}" destId="{38708AA3-4CF9-4BA2-9180-21101A4C4D38}" srcOrd="0" destOrd="0" presId="urn:microsoft.com/office/officeart/2005/8/layout/hList7"/>
    <dgm:cxn modelId="{FFDA3DED-A1B7-42EB-AD17-22370E308072}" type="presParOf" srcId="{38708AA3-4CF9-4BA2-9180-21101A4C4D38}" destId="{0EB3B256-B551-4945-9824-5DC77CC2B6BA}" srcOrd="0" destOrd="0" presId="urn:microsoft.com/office/officeart/2005/8/layout/hList7"/>
    <dgm:cxn modelId="{1EC7EA39-D5C8-402F-8C21-A6E75F11A33C}" type="presParOf" srcId="{38708AA3-4CF9-4BA2-9180-21101A4C4D38}" destId="{927B2A05-5FB6-47BB-985C-D25B3A1E8873}" srcOrd="1" destOrd="0" presId="urn:microsoft.com/office/officeart/2005/8/layout/hList7"/>
    <dgm:cxn modelId="{397E0DA4-1C6F-455B-836F-2FED8081EB96}" type="presParOf" srcId="{38708AA3-4CF9-4BA2-9180-21101A4C4D38}" destId="{300E92C5-6194-4CC8-8E49-1F2F461BC78F}" srcOrd="2" destOrd="0" presId="urn:microsoft.com/office/officeart/2005/8/layout/hList7"/>
    <dgm:cxn modelId="{0C70B10D-ED01-4EF5-9BAD-F3670FC1F32D}" type="presParOf" srcId="{38708AA3-4CF9-4BA2-9180-21101A4C4D38}" destId="{CFB2A760-0B71-498F-BC27-D4656B9ACC66}" srcOrd="3" destOrd="0" presId="urn:microsoft.com/office/officeart/2005/8/layout/hList7"/>
    <dgm:cxn modelId="{93C5732B-66DA-4F7C-81E6-1B3F0569F79C}" type="presParOf" srcId="{14A10506-C426-4D0F-B5F5-DBE0D419966F}" destId="{E8219D58-6EBE-4E8C-BA64-1FC47D0DAB53}" srcOrd="1" destOrd="0" presId="urn:microsoft.com/office/officeart/2005/8/layout/hList7"/>
    <dgm:cxn modelId="{B009EE01-5564-4B30-B8DB-21434C99DA0B}" type="presParOf" srcId="{14A10506-C426-4D0F-B5F5-DBE0D419966F}" destId="{011A7F7D-549B-4FBC-BF0B-AC6B57385484}" srcOrd="2" destOrd="0" presId="urn:microsoft.com/office/officeart/2005/8/layout/hList7"/>
    <dgm:cxn modelId="{2F796ED8-2553-46CD-814C-E9C54E69CDA7}" type="presParOf" srcId="{011A7F7D-549B-4FBC-BF0B-AC6B57385484}" destId="{8AE153DD-C54F-42B4-B15A-FB5892466BD3}" srcOrd="0" destOrd="0" presId="urn:microsoft.com/office/officeart/2005/8/layout/hList7"/>
    <dgm:cxn modelId="{1CD1858E-A761-46FA-8DEC-26A25A8F6F81}" type="presParOf" srcId="{011A7F7D-549B-4FBC-BF0B-AC6B57385484}" destId="{5BA61520-28FB-4109-AA2B-6967968FED01}" srcOrd="1" destOrd="0" presId="urn:microsoft.com/office/officeart/2005/8/layout/hList7"/>
    <dgm:cxn modelId="{C41A982E-9154-4886-887D-09F9C9031CC3}" type="presParOf" srcId="{011A7F7D-549B-4FBC-BF0B-AC6B57385484}" destId="{C7C87362-F271-4BE4-BB51-EAFD8F7AB93C}" srcOrd="2" destOrd="0" presId="urn:microsoft.com/office/officeart/2005/8/layout/hList7"/>
    <dgm:cxn modelId="{592BB2A2-DA64-459E-B38C-6109188A254B}" type="presParOf" srcId="{011A7F7D-549B-4FBC-BF0B-AC6B57385484}" destId="{ABBC625D-50A1-4715-9BF9-4BFF1261951C}" srcOrd="3" destOrd="0" presId="urn:microsoft.com/office/officeart/2005/8/layout/hList7"/>
    <dgm:cxn modelId="{D7E4E0EB-C30B-4643-AB29-8D28D2ED29FD}" type="presParOf" srcId="{14A10506-C426-4D0F-B5F5-DBE0D419966F}" destId="{C09EFD0C-A3E5-4E5E-BBE7-02B123252FC6}" srcOrd="3" destOrd="0" presId="urn:microsoft.com/office/officeart/2005/8/layout/hList7"/>
    <dgm:cxn modelId="{9FB3677E-F5A0-459E-9C2F-04B44F6E3B6E}" type="presParOf" srcId="{14A10506-C426-4D0F-B5F5-DBE0D419966F}" destId="{DAE228DA-B2A6-45E0-A15E-DE0DD16181E0}" srcOrd="4" destOrd="0" presId="urn:microsoft.com/office/officeart/2005/8/layout/hList7"/>
    <dgm:cxn modelId="{888C1E2F-1B28-4BC5-9AFB-5D35256CF631}" type="presParOf" srcId="{DAE228DA-B2A6-45E0-A15E-DE0DD16181E0}" destId="{0773BB07-2DF6-4F00-B7A2-BDF955741107}" srcOrd="0" destOrd="0" presId="urn:microsoft.com/office/officeart/2005/8/layout/hList7"/>
    <dgm:cxn modelId="{959BF482-5242-4CAC-B797-1986CAA75293}" type="presParOf" srcId="{DAE228DA-B2A6-45E0-A15E-DE0DD16181E0}" destId="{17FB0BC5-5E6F-4B91-958A-6FC558C358BA}" srcOrd="1" destOrd="0" presId="urn:microsoft.com/office/officeart/2005/8/layout/hList7"/>
    <dgm:cxn modelId="{03BF2089-42FA-45E4-9891-F414A58DEC29}" type="presParOf" srcId="{DAE228DA-B2A6-45E0-A15E-DE0DD16181E0}" destId="{2192E7C7-E918-4D60-B9C8-A3BA51E8CBC4}" srcOrd="2" destOrd="0" presId="urn:microsoft.com/office/officeart/2005/8/layout/hList7"/>
    <dgm:cxn modelId="{5F0214A8-C6C5-4399-8B55-9AFD1F87EAF4}" type="presParOf" srcId="{DAE228DA-B2A6-45E0-A15E-DE0DD16181E0}" destId="{1D8F14E4-B22C-48EA-877D-0468D1C5A42F}" srcOrd="3" destOrd="0" presId="urn:microsoft.com/office/officeart/2005/8/layout/hList7"/>
    <dgm:cxn modelId="{4E4046C9-F2B1-488A-B3EB-F28D7B4C66F9}" type="presParOf" srcId="{14A10506-C426-4D0F-B5F5-DBE0D419966F}" destId="{00BD274E-94A7-4911-BEB8-559A178CAC26}" srcOrd="5" destOrd="0" presId="urn:microsoft.com/office/officeart/2005/8/layout/hList7"/>
    <dgm:cxn modelId="{C899BA22-CBFF-4AA9-A0C7-6308B54A8AA4}" type="presParOf" srcId="{14A10506-C426-4D0F-B5F5-DBE0D419966F}" destId="{71E6B7C3-E726-4A0F-9BDC-8CBED4ACCF61}" srcOrd="6" destOrd="0" presId="urn:microsoft.com/office/officeart/2005/8/layout/hList7"/>
    <dgm:cxn modelId="{FA601AF6-0360-48B2-9FB2-D195B1280FED}" type="presParOf" srcId="{71E6B7C3-E726-4A0F-9BDC-8CBED4ACCF61}" destId="{1E51D6DA-B2D6-4AE9-8350-B3EEF4B42776}" srcOrd="0" destOrd="0" presId="urn:microsoft.com/office/officeart/2005/8/layout/hList7"/>
    <dgm:cxn modelId="{868656A1-0899-425A-81A8-04594DB32368}" type="presParOf" srcId="{71E6B7C3-E726-4A0F-9BDC-8CBED4ACCF61}" destId="{9D2B45E8-C7C7-4491-8240-0FE2AAF0F0C6}" srcOrd="1" destOrd="0" presId="urn:microsoft.com/office/officeart/2005/8/layout/hList7"/>
    <dgm:cxn modelId="{BDF18C78-336F-4439-97DE-7CF69CA77C2A}" type="presParOf" srcId="{71E6B7C3-E726-4A0F-9BDC-8CBED4ACCF61}" destId="{173BE9AA-D005-440A-9B15-FFACE06754E3}" srcOrd="2" destOrd="0" presId="urn:microsoft.com/office/officeart/2005/8/layout/hList7"/>
    <dgm:cxn modelId="{D4C3E45D-45F9-42D8-8DE1-5C0B19AED782}" type="presParOf" srcId="{71E6B7C3-E726-4A0F-9BDC-8CBED4ACCF61}" destId="{F14F31A1-07EC-4D62-9C80-8DCBBA2A1368}" srcOrd="3" destOrd="0" presId="urn:microsoft.com/office/officeart/2005/8/layout/hList7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CC97F-87B2-4737-9E85-E5CD901E1C23}">
      <dsp:nvSpPr>
        <dsp:cNvPr id="0" name=""/>
        <dsp:cNvSpPr/>
      </dsp:nvSpPr>
      <dsp:spPr>
        <a:xfrm>
          <a:off x="1150802" y="0"/>
          <a:ext cx="2880344" cy="4149754"/>
        </a:xfrm>
        <a:prstGeom prst="rightArrowCallout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B1F21494-B8CA-4436-B717-FCED1EB580BA}">
      <dsp:nvSpPr>
        <dsp:cNvPr id="0" name=""/>
        <dsp:cNvSpPr/>
      </dsp:nvSpPr>
      <dsp:spPr>
        <a:xfrm flipH="1">
          <a:off x="4104457" y="187668"/>
          <a:ext cx="2896970" cy="1562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Бюджетные кредиты от других бюджетов       52,7 млн. рублей,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Изменение остатков на н/года – 9,9 млн. рублей</a:t>
          </a:r>
          <a:endParaRPr lang="ru-RU" sz="1700" kern="1200" dirty="0"/>
        </a:p>
      </dsp:txBody>
      <dsp:txXfrm>
        <a:off x="4180711" y="263922"/>
        <a:ext cx="2744462" cy="1409557"/>
      </dsp:txXfrm>
    </dsp:sp>
    <dsp:sp modelId="{18FA86E2-6146-417F-AACA-210C627DBC58}">
      <dsp:nvSpPr>
        <dsp:cNvPr id="0" name=""/>
        <dsp:cNvSpPr/>
      </dsp:nvSpPr>
      <dsp:spPr>
        <a:xfrm>
          <a:off x="4108004" y="2092678"/>
          <a:ext cx="2876767" cy="10824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Кредиты кредитных организаций -12,7млн. рублей</a:t>
          </a:r>
          <a:endParaRPr lang="ru-RU" sz="1700" kern="1200" dirty="0"/>
        </a:p>
      </dsp:txBody>
      <dsp:txXfrm>
        <a:off x="4160844" y="2145518"/>
        <a:ext cx="2771087" cy="976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7844E-9B45-4E03-AFCA-7FA4F4F052A2}">
      <dsp:nvSpPr>
        <dsp:cNvPr id="0" name=""/>
        <dsp:cNvSpPr/>
      </dsp:nvSpPr>
      <dsp:spPr>
        <a:xfrm>
          <a:off x="0" y="0"/>
          <a:ext cx="8784976" cy="2065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Обеспечение ветеринарно-санитарного благополучия           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(предупреждение и ликвидация болезней животных)                    – 342,0 тыс. рублей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3554" y="0"/>
        <a:ext cx="6821421" cy="2065592"/>
      </dsp:txXfrm>
    </dsp:sp>
    <dsp:sp modelId="{F0A58E5C-065B-46DB-8AA3-60F43414425F}">
      <dsp:nvSpPr>
        <dsp:cNvPr id="0" name=""/>
        <dsp:cNvSpPr/>
      </dsp:nvSpPr>
      <dsp:spPr>
        <a:xfrm>
          <a:off x="144010" y="313251"/>
          <a:ext cx="1694411" cy="13800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10EC09-3BDC-45B8-B274-7787F4464C89}">
      <dsp:nvSpPr>
        <dsp:cNvPr id="0" name=""/>
        <dsp:cNvSpPr/>
      </dsp:nvSpPr>
      <dsp:spPr>
        <a:xfrm>
          <a:off x="0" y="2272151"/>
          <a:ext cx="8784976" cy="2624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 поддержку малых форм хозяйствования в агропромышленном комплексе – 1 435,7 тыс. рублей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3554" y="2272151"/>
        <a:ext cx="6821421" cy="2624996"/>
      </dsp:txXfrm>
    </dsp:sp>
    <dsp:sp modelId="{52B56815-C509-46FE-80AD-409C4E09DE9C}">
      <dsp:nvSpPr>
        <dsp:cNvPr id="0" name=""/>
        <dsp:cNvSpPr/>
      </dsp:nvSpPr>
      <dsp:spPr>
        <a:xfrm>
          <a:off x="216029" y="2328059"/>
          <a:ext cx="1525142" cy="24268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3B256-B551-4945-9824-5DC77CC2B6BA}">
      <dsp:nvSpPr>
        <dsp:cNvPr id="0" name=""/>
        <dsp:cNvSpPr/>
      </dsp:nvSpPr>
      <dsp:spPr>
        <a:xfrm>
          <a:off x="2476" y="0"/>
          <a:ext cx="2147134" cy="583099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Доплаты к пенсиям и социальная поддержка граждан муниципального образования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4,6 млн. рублей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6" y="2332398"/>
        <a:ext cx="2147134" cy="2332398"/>
      </dsp:txXfrm>
    </dsp:sp>
    <dsp:sp modelId="{CFB2A760-0B71-498F-BC27-D4656B9ACC66}">
      <dsp:nvSpPr>
        <dsp:cNvPr id="0" name=""/>
        <dsp:cNvSpPr/>
      </dsp:nvSpPr>
      <dsp:spPr>
        <a:xfrm>
          <a:off x="76319" y="271996"/>
          <a:ext cx="1999449" cy="209744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153DD-C54F-42B4-B15A-FB5892466BD3}">
      <dsp:nvSpPr>
        <dsp:cNvPr id="0" name=""/>
        <dsp:cNvSpPr/>
      </dsp:nvSpPr>
      <dsp:spPr>
        <a:xfrm>
          <a:off x="2214046" y="0"/>
          <a:ext cx="2206395" cy="583099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128016" rIns="72000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Социальное обеспечение населения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(единовременное пособие и обеспечение бесплатного проезда детям-сиротам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2,7  млн. рублей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4046" y="2332398"/>
        <a:ext cx="2206395" cy="2332398"/>
      </dsp:txXfrm>
    </dsp:sp>
    <dsp:sp modelId="{ABBC625D-50A1-4715-9BF9-4BFF1261951C}">
      <dsp:nvSpPr>
        <dsp:cNvPr id="0" name=""/>
        <dsp:cNvSpPr/>
      </dsp:nvSpPr>
      <dsp:spPr>
        <a:xfrm>
          <a:off x="2209130" y="183997"/>
          <a:ext cx="2144651" cy="22169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3BB07-2DF6-4F00-B7A2-BDF955741107}">
      <dsp:nvSpPr>
        <dsp:cNvPr id="0" name=""/>
        <dsp:cNvSpPr/>
      </dsp:nvSpPr>
      <dsp:spPr>
        <a:xfrm>
          <a:off x="4456921" y="0"/>
          <a:ext cx="2147134" cy="583099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Охрана семьи и детства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(дети-сироты, приемные и патронатные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семьи, приобретение жилья детям-сиротам и др.)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73,7 млн. рублей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56921" y="2332398"/>
        <a:ext cx="2147134" cy="2332398"/>
      </dsp:txXfrm>
    </dsp:sp>
    <dsp:sp modelId="{1D8F14E4-B22C-48EA-877D-0468D1C5A42F}">
      <dsp:nvSpPr>
        <dsp:cNvPr id="0" name=""/>
        <dsp:cNvSpPr/>
      </dsp:nvSpPr>
      <dsp:spPr>
        <a:xfrm>
          <a:off x="4440513" y="131115"/>
          <a:ext cx="2093564" cy="221315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1D6DA-B2D6-4AE9-8350-B3EEF4B42776}">
      <dsp:nvSpPr>
        <dsp:cNvPr id="0" name=""/>
        <dsp:cNvSpPr/>
      </dsp:nvSpPr>
      <dsp:spPr>
        <a:xfrm>
          <a:off x="6698860" y="0"/>
          <a:ext cx="2193619" cy="583099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деятельности аппарата отдела семьи и детства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4,5 млн. рублей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8860" y="2332398"/>
        <a:ext cx="2193619" cy="2332398"/>
      </dsp:txXfrm>
    </dsp:sp>
    <dsp:sp modelId="{F14F31A1-07EC-4D62-9C80-8DCBBA2A1368}">
      <dsp:nvSpPr>
        <dsp:cNvPr id="0" name=""/>
        <dsp:cNvSpPr/>
      </dsp:nvSpPr>
      <dsp:spPr>
        <a:xfrm>
          <a:off x="6692032" y="123367"/>
          <a:ext cx="2071293" cy="212208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709A8C8F-056B-44FE-ADA6-3D91F7D9C3F1}">
      <dsp:nvSpPr>
        <dsp:cNvPr id="0" name=""/>
        <dsp:cNvSpPr/>
      </dsp:nvSpPr>
      <dsp:spPr>
        <a:xfrm flipV="1">
          <a:off x="4729469" y="5690379"/>
          <a:ext cx="278484" cy="140617"/>
        </a:xfrm>
        <a:prstGeom prst="leftRightArrow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0.24348</cdr:x>
      <cdr:y>0.6915</cdr:y>
    </cdr:from>
    <cdr:to>
      <cdr:x>0.3539</cdr:x>
      <cdr:y>0.85334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3384376"/>
          <a:ext cx="91440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19679 руб. </a:t>
          </a:r>
        </a:p>
        <a:p xmlns:a="http://schemas.openxmlformats.org/drawingml/2006/main">
          <a:pPr algn="ctr"/>
          <a:r>
            <a:rPr lang="ru-RU" sz="1200" b="1" dirty="0" smtClean="0"/>
            <a:t>на 1 жителя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0.48696</cdr:x>
      <cdr:y>0.67679</cdr:y>
    </cdr:from>
    <cdr:to>
      <cdr:x>0.59738</cdr:x>
      <cdr:y>0.86362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32448" y="33123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25706 руб. </a:t>
          </a:r>
        </a:p>
        <a:p xmlns:a="http://schemas.openxmlformats.org/drawingml/2006/main">
          <a:pPr algn="ctr"/>
          <a:r>
            <a:rPr lang="ru-RU" sz="1200" b="1" dirty="0" smtClean="0"/>
            <a:t>на 1 жителя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0.72174</cdr:x>
      <cdr:y>0.70621</cdr:y>
    </cdr:from>
    <cdr:to>
      <cdr:x>0.83216</cdr:x>
      <cdr:y>0.89304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76664" y="34563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20499 руб. </a:t>
          </a:r>
        </a:p>
        <a:p xmlns:a="http://schemas.openxmlformats.org/drawingml/2006/main">
          <a:pPr algn="ctr"/>
          <a:r>
            <a:rPr lang="ru-RU" sz="1200" b="1" dirty="0" smtClean="0"/>
            <a:t>на 1 жител</a:t>
          </a:r>
          <a:r>
            <a:rPr lang="ru-RU" sz="1100" dirty="0" smtClean="0"/>
            <a:t>я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0.29563</cdr:x>
      <cdr:y>0.4561</cdr:y>
    </cdr:from>
    <cdr:to>
      <cdr:x>0.40606</cdr:x>
      <cdr:y>0.64293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7950" y="2232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99,7%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0.63478</cdr:x>
      <cdr:y>0.66208</cdr:y>
    </cdr:from>
    <cdr:to>
      <cdr:x>0.74521</cdr:x>
      <cdr:y>0.84891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56262" y="32403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103,2%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0.56578</cdr:x>
      <cdr:y>0.26028</cdr:y>
    </cdr:from>
    <cdr:to>
      <cdr:x>0.56578</cdr:x>
      <cdr:y>0.26028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3468897" y="955849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0.32759</cdr:x>
      <cdr:y>0.71831</cdr:y>
    </cdr:from>
    <cdr:to>
      <cdr:x>0.43706</cdr:x>
      <cdr:y>0.89716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6304" y="367240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0.59836</cdr:x>
      <cdr:y>0.13425</cdr:y>
    </cdr:from>
    <cdr:to>
      <cdr:x>0.7098</cdr:x>
      <cdr:y>0.18783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56584" y="719702"/>
          <a:ext cx="978998" cy="287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0.59836</cdr:x>
      <cdr:y>0.46404</cdr:y>
    </cdr:from>
    <cdr:to>
      <cdr:x>0.7098</cdr:x>
      <cdr:y>0.56395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256584" y="2487590"/>
          <a:ext cx="978992" cy="535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63,9 %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0.59836</cdr:x>
      <cdr:y>0.69992</cdr:y>
    </cdr:from>
    <cdr:to>
      <cdr:x>0.7098</cdr:x>
      <cdr:y>0.75928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256578" y="3752073"/>
          <a:ext cx="978998" cy="318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b="1" dirty="0">
              <a:latin typeface="Times New Roman" pitchFamily="18" charset="0"/>
              <a:cs typeface="Times New Roman" pitchFamily="18" charset="0"/>
            </a:rPr>
            <a:t>70,2 %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9F1C08-A251-4BE1-9F7D-DFE54B6B4D36}" type="datetimeFigureOut">
              <a:rPr lang="ru-RU"/>
              <a:pPr>
                <a:defRPr/>
              </a:pPr>
              <a:t>28.06.2019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01DE27-980A-4197-BFB5-8D61C7D9DB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60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4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4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F7D0D79-1A43-4050-A2D3-7BBE53004A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752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2688"/>
          </a:xfrm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D2197D7-DFBC-4D89-A074-C4D96F5CE813}" type="slidenum">
              <a:rPr lang="ru-RU" sz="1200">
                <a:latin typeface="Arial" charset="0"/>
              </a:rPr>
              <a:pPr algn="r" eaLnBrk="1" hangingPunct="1"/>
              <a:t>2</a:t>
            </a:fld>
            <a:endParaRPr 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8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57C0-ADA9-4845-81CE-30DC0E72C0B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4425-6B6B-4098-B19C-7656DAF0336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619B-EE55-46A2-9F30-0D2A47C4702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4713E-0D53-4FC2-B6E5-3C98E8B7703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28.06.2019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C8180-812F-475D-A35B-F7FF76C6B7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E3594-EF40-4D7F-94EA-B9E096F76CAA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045FC-0EFD-42D5-9092-A10C67794E8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1096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854C4-A932-4F32-832E-036C8B8054E0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D312F-F77E-49A0-9A12-9875B137AAD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8436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BC7AE-7B1E-44D8-B137-47FDD9C04856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610FE-552C-4AFF-91F9-7737A50889BA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2902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3519C3-178F-4825-8E72-0CA1A9F8DF52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0A969-77E4-49FB-90FD-91D478DD8DE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132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9EAD1-A5F2-4456-BDF7-975AE6CCBE62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D3E5C-A755-4A49-8B11-ED0FF7A7587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3041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0F5FA-7431-411F-AE1A-5F6188C74399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20A00-983C-4E15-9E79-1A695D2F525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2000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593CD-7306-4B81-86DD-F87B8466BB90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D0A19-2F9A-4170-8105-CC8AD821A8E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5390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3585-85E5-4EA0-B5FD-943E97FC748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EEE41-55B3-4795-A10B-3090CE4FE22A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F9149-E497-4930-934B-95C60391865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604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075DCD-857D-47EF-AB42-9D30DD8376BF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BAE0C-0CA5-46A6-8497-EE3C05080BBF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038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31FA6-7549-4B8C-BEF9-6CB94D1D0785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BE366-0444-4485-9E34-D98446B54E9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31FA6-7549-4B8C-BEF9-6CB94D1D0785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BE366-0444-4485-9E34-D98446B54E9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7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31FA6-7549-4B8C-BEF9-6CB94D1D0785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BE366-0444-4485-9E34-D98446B54E9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4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31FA6-7549-4B8C-BEF9-6CB94D1D0785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BE366-0444-4485-9E34-D98446B54E9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26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31FA6-7549-4B8C-BEF9-6CB94D1D0785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BE366-0444-4485-9E34-D98446B54E9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7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3A02E-833B-473D-8509-BCBD0CBF254A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BF43-BACC-4BE9-BFD0-E2D8E06F101A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926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E7725-48EF-465B-9D82-7A810FB4A257}" type="datetimeFigureOut">
              <a:rPr lang="ru-RU" smtClean="0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1FD0A-4825-48AD-B3D0-E65279C4849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1122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D9FE5-E77C-4042-AE5A-685371B6F55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28.06.2019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E1A6-D2C8-4499-AAFB-FC76BCAFA3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08475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E007-6113-406E-8CE2-53473034F71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C556-E429-4FD1-BBC5-E943D411144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7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6BAD-FD8D-4672-95B7-C198BE2754C9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9CE7-F80C-44C8-8034-D65B71C6128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3E33-B36F-4809-8C5B-2526D9FB7AE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6677-4330-4CA4-B355-780859408DE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8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28AA-E0D8-4508-894E-A070790FB7B9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9999">
              <a:srgbClr val="00B0F0"/>
            </a:gs>
            <a:gs pos="70000">
              <a:schemeClr val="accent1">
                <a:lumMod val="75000"/>
              </a:schemeClr>
            </a:gs>
            <a:gs pos="88000">
              <a:srgbClr val="7005D4"/>
            </a:gs>
            <a:gs pos="100000">
              <a:srgbClr val="7030A0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4F47CA-8E10-4C27-873D-B41A625AEA8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5707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4F47CA-8E10-4C27-873D-B41A625AEA8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6703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ransition spd="med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2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Group 10"/>
          <p:cNvGrpSpPr>
            <a:grpSpLocks/>
          </p:cNvGrpSpPr>
          <p:nvPr/>
        </p:nvGrpSpPr>
        <p:grpSpPr bwMode="auto">
          <a:xfrm>
            <a:off x="4895850" y="0"/>
            <a:ext cx="4248150" cy="6858000"/>
            <a:chOff x="3084" y="0"/>
            <a:chExt cx="2676" cy="1979"/>
          </a:xfrm>
        </p:grpSpPr>
        <p:pic>
          <p:nvPicPr>
            <p:cNvPr id="6151" name="Picture 11" descr="flag без эмлемы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6"/>
            <a:stretch>
              <a:fillRect/>
            </a:stretch>
          </p:blipFill>
          <p:spPr bwMode="auto">
            <a:xfrm>
              <a:off x="5012" y="0"/>
              <a:ext cx="355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13" descr="flag без эмлемы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6"/>
            <a:stretch>
              <a:fillRect/>
            </a:stretch>
          </p:blipFill>
          <p:spPr bwMode="auto">
            <a:xfrm>
              <a:off x="3084" y="0"/>
              <a:ext cx="355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4" descr="flag без эмлемы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6"/>
            <a:stretch>
              <a:fillRect/>
            </a:stretch>
          </p:blipFill>
          <p:spPr bwMode="auto">
            <a:xfrm>
              <a:off x="3429" y="0"/>
              <a:ext cx="355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5" descr="flag без эмлемы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6"/>
            <a:stretch>
              <a:fillRect/>
            </a:stretch>
          </p:blipFill>
          <p:spPr bwMode="auto">
            <a:xfrm>
              <a:off x="3774" y="0"/>
              <a:ext cx="355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6" descr="flag без эмлемы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6"/>
            <a:stretch>
              <a:fillRect/>
            </a:stretch>
          </p:blipFill>
          <p:spPr bwMode="auto">
            <a:xfrm>
              <a:off x="4022" y="0"/>
              <a:ext cx="355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7" descr="flag без эмлемы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6"/>
            <a:stretch>
              <a:fillRect/>
            </a:stretch>
          </p:blipFill>
          <p:spPr bwMode="auto">
            <a:xfrm>
              <a:off x="4377" y="0"/>
              <a:ext cx="355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8" descr="flag без эмлемы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6"/>
            <a:stretch>
              <a:fillRect/>
            </a:stretch>
          </p:blipFill>
          <p:spPr bwMode="auto">
            <a:xfrm>
              <a:off x="4694" y="0"/>
              <a:ext cx="355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9" descr="flag без эмлемы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6"/>
            <a:stretch>
              <a:fillRect/>
            </a:stretch>
          </p:blipFill>
          <p:spPr bwMode="auto">
            <a:xfrm>
              <a:off x="5405" y="0"/>
              <a:ext cx="355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20" descr="flag без эмлемы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6"/>
            <a:stretch>
              <a:fillRect/>
            </a:stretch>
          </p:blipFill>
          <p:spPr bwMode="auto">
            <a:xfrm>
              <a:off x="5284" y="0"/>
              <a:ext cx="355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98" name="Rectangle 22"/>
          <p:cNvSpPr>
            <a:spLocks/>
          </p:cNvSpPr>
          <p:nvPr/>
        </p:nvSpPr>
        <p:spPr bwMode="auto">
          <a:xfrm>
            <a:off x="0" y="2924175"/>
            <a:ext cx="9144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Отчет об исполнении </a:t>
            </a:r>
            <a:r>
              <a:rPr lang="ru-RU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бюджета </a:t>
            </a: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муниципального образования город Горячий Ключ за 2018 год</a:t>
            </a:r>
            <a:endParaRPr 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48" name="Text Box 28"/>
          <p:cNvSpPr txBox="1">
            <a:spLocks noChangeArrowheads="1"/>
          </p:cNvSpPr>
          <p:nvPr/>
        </p:nvSpPr>
        <p:spPr bwMode="auto">
          <a:xfrm>
            <a:off x="3779838" y="260350"/>
            <a:ext cx="50403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b="1" dirty="0">
                <a:solidFill>
                  <a:srgbClr val="0033CC"/>
                </a:solidFill>
              </a:rPr>
              <a:t>Финансовое управление администрации муниципального образования </a:t>
            </a:r>
            <a:r>
              <a:rPr lang="ru-RU" sz="2200" b="1" dirty="0" smtClean="0">
                <a:solidFill>
                  <a:srgbClr val="0033CC"/>
                </a:solidFill>
              </a:rPr>
              <a:t>город Горячий Ключ</a:t>
            </a:r>
            <a:endParaRPr lang="ru-RU" sz="2200" b="1" dirty="0">
              <a:solidFill>
                <a:srgbClr val="0033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32656"/>
            <a:ext cx="2016224" cy="237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82000"/>
                <a:lumOff val="18000"/>
                <a:alpha val="43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21222763"/>
              </p:ext>
            </p:extLst>
          </p:nvPr>
        </p:nvGraphicFramePr>
        <p:xfrm>
          <a:off x="533400" y="2182813"/>
          <a:ext cx="7974013" cy="365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52413" y="1196752"/>
            <a:ext cx="9396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</a:rPr>
              <a:t>Структура расходов местного </a:t>
            </a:r>
            <a:r>
              <a:rPr lang="ru-RU" sz="2000" b="1" dirty="0">
                <a:solidFill>
                  <a:schemeClr val="tx2"/>
                </a:solidFill>
                <a:latin typeface="Tahoma" pitchFamily="34" charset="0"/>
              </a:rPr>
              <a:t>бюджета </a:t>
            </a:r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</a:rPr>
              <a:t>2018 </a:t>
            </a:r>
            <a:r>
              <a:rPr lang="ru-RU" sz="2000" b="1" dirty="0">
                <a:solidFill>
                  <a:schemeClr val="tx2"/>
                </a:solidFill>
                <a:latin typeface="Tahoma" pitchFamily="34" charset="0"/>
              </a:rPr>
              <a:t>года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1045"/>
            <a:ext cx="9144000" cy="7137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34365253"/>
              </p:ext>
            </p:extLst>
          </p:nvPr>
        </p:nvGraphicFramePr>
        <p:xfrm>
          <a:off x="179512" y="870863"/>
          <a:ext cx="8784976" cy="536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908720"/>
            <a:ext cx="143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млн. рублей</a:t>
            </a:r>
            <a:endParaRPr lang="ru-RU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6660232" y="5373216"/>
            <a:ext cx="2141602" cy="838200"/>
          </a:xfrm>
          <a:prstGeom prst="rect">
            <a:avLst/>
          </a:prstGeom>
          <a:gradFill flip="none" rotWithShape="1">
            <a:gsLst>
              <a:gs pos="14300">
                <a:schemeClr val="accent3">
                  <a:lumMod val="75000"/>
                  <a:alpha val="24000"/>
                </a:schemeClr>
              </a:gs>
              <a:gs pos="0">
                <a:schemeClr val="accent2">
                  <a:lumMod val="50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anchor="ctr"/>
          <a:lstStyle>
            <a:defPPr>
              <a:defRPr lang="ru-RU"/>
            </a:defPPr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</a:rPr>
              <a:t>доля расходов на социальную сферу (%)</a:t>
            </a:r>
          </a:p>
        </p:txBody>
      </p:sp>
      <p:sp>
        <p:nvSpPr>
          <p:cNvPr id="17" name="AutoShape 70"/>
          <p:cNvSpPr>
            <a:spLocks noChangeArrowheads="1"/>
          </p:cNvSpPr>
          <p:nvPr/>
        </p:nvSpPr>
        <p:spPr bwMode="auto">
          <a:xfrm>
            <a:off x="4274815" y="2952986"/>
            <a:ext cx="1008112" cy="574504"/>
          </a:xfrm>
          <a:prstGeom prst="leftArrow">
            <a:avLst>
              <a:gd name="adj1" fmla="val 82648"/>
              <a:gd name="adj2" fmla="val 49191"/>
            </a:avLst>
          </a:prstGeom>
          <a:gradFill flip="none" rotWithShape="1">
            <a:gsLst>
              <a:gs pos="14300">
                <a:schemeClr val="accent3">
                  <a:lumMod val="75000"/>
                </a:schemeClr>
              </a:gs>
              <a:gs pos="0">
                <a:schemeClr val="accent2">
                  <a:lumMod val="50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96" y="116632"/>
            <a:ext cx="8856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n w="11430" cmpd="dbl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Расходы </a:t>
            </a:r>
            <a:r>
              <a:rPr lang="ru-RU" sz="2400" b="1" dirty="0" smtClean="0">
                <a:ln w="11430" cmpd="dbl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местного бюджета  </a:t>
            </a:r>
            <a:r>
              <a:rPr lang="ru-RU" sz="2400" b="1" dirty="0">
                <a:ln w="11430" cmpd="dbl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на социальную сферу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13741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-108520" y="0"/>
            <a:ext cx="9937104" cy="9087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5" name="AutoShape 70"/>
          <p:cNvSpPr>
            <a:spLocks noChangeArrowheads="1"/>
          </p:cNvSpPr>
          <p:nvPr/>
        </p:nvSpPr>
        <p:spPr bwMode="auto">
          <a:xfrm>
            <a:off x="4304519" y="4203639"/>
            <a:ext cx="1008112" cy="574504"/>
          </a:xfrm>
          <a:prstGeom prst="leftArrow">
            <a:avLst>
              <a:gd name="adj1" fmla="val 82648"/>
              <a:gd name="adj2" fmla="val 49191"/>
            </a:avLst>
          </a:prstGeom>
          <a:gradFill flip="none" rotWithShape="1">
            <a:gsLst>
              <a:gs pos="14300">
                <a:schemeClr val="accent3">
                  <a:lumMod val="75000"/>
                </a:schemeClr>
              </a:gs>
              <a:gs pos="0">
                <a:schemeClr val="accent2">
                  <a:lumMod val="50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335" y="0"/>
            <a:ext cx="8147248" cy="17008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300" dirty="0" smtClean="0"/>
              <a:t>Расходы за 2018 год на защиту населения и территории от чрезвычайных ситуаций природного и техногенного характера-20,3 млн. рублей.</a:t>
            </a:r>
            <a:endParaRPr lang="ru-RU" sz="23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69315" y="1412776"/>
            <a:ext cx="4068452" cy="1821835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Содержание  и организация деятельности МБУ «Управления по делам ГО и ЧС» МО г. Горячий Ключ – </a:t>
            </a:r>
            <a:r>
              <a:rPr lang="ru-RU" dirty="0" smtClean="0"/>
              <a:t>19,5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12</a:t>
            </a:fld>
            <a:endParaRPr lang="ru-RU" dirty="0"/>
          </a:p>
        </p:txBody>
      </p:sp>
      <p:pic>
        <p:nvPicPr>
          <p:cNvPr id="6148" name="Picture 4" descr="\\Server2003\shloma\БЮДЖЕТНЫЙ ОТДЕЛ\!2015-2017 Проект бюджета\фото слайды\ec3f5a39314613ce1c548c8ade0254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74438"/>
            <a:ext cx="3173879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18" y="3974437"/>
            <a:ext cx="327859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9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21045"/>
            <a:ext cx="9144000" cy="7137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713741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5496" y="692696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ln w="11430" cmpd="dbl"/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b="1" dirty="0" smtClean="0">
                <a:ln w="11430" cmpd="dbl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2018 год– 1 777,7 тыс. руб. </a:t>
            </a:r>
            <a:endParaRPr lang="ru-RU" sz="800" b="1" dirty="0">
              <a:ln w="11430" cmpd="dbl"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23408991"/>
              </p:ext>
            </p:extLst>
          </p:nvPr>
        </p:nvGraphicFramePr>
        <p:xfrm>
          <a:off x="179512" y="1893025"/>
          <a:ext cx="8784976" cy="490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1062028"/>
            <a:ext cx="79208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Финансовая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на развитие сельского хозяйства</a:t>
            </a:r>
          </a:p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осуществляется в рамках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краевых и федеральных целевых средств -1 777,7 тыс. рублей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5496" y="116632"/>
            <a:ext cx="8856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1430" cmpd="dbl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Сельское хозяйство</a:t>
            </a:r>
            <a:endParaRPr lang="ru-RU" sz="2400" b="1" dirty="0">
              <a:ln w="11430" cmpd="dbl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13</a:t>
            </a:fld>
            <a:endParaRPr lang="ru-RU"/>
          </a:p>
        </p:txBody>
      </p:sp>
      <p:pic>
        <p:nvPicPr>
          <p:cNvPr id="13" name="Рисунок 12" descr="http://images.myshared.ru/17/1091838/slide_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96" y="-21044"/>
            <a:ext cx="2463800" cy="1525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781646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889248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</a:rPr>
              <a:t>Расходы по разделу «Дорожное хозяйство» в 201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</a:rPr>
              <a:t>8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</a:rPr>
              <a:t> году  - 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</a:rPr>
              <a:t>56,9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</a:rPr>
              <a:t> млн. рублей в т. ч.                         </a:t>
            </a:r>
          </a:p>
          <a:p>
            <a:pPr eaLnBrk="1" hangingPunct="1">
              <a:defRPr/>
            </a:pPr>
            <a:r>
              <a:rPr lang="ru-RU" sz="18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</a:rPr>
              <a:t>расходы на реализацию мероприятий по капитальному ремонту и ремонту автомобильных дорог общего и местного пользования – </a:t>
            </a:r>
            <a:r>
              <a:rPr lang="en-US" sz="18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</a:rPr>
              <a:t>20,3</a:t>
            </a:r>
            <a:r>
              <a:rPr lang="ru-RU" sz="18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</a:rPr>
              <a:t> млн. рублей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</a:rPr>
              <a:t>; расходы на содержание автодорог, включая проектные работы –</a:t>
            </a:r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</a:rPr>
              <a:t>33,6 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</a:rPr>
              <a:t>млн. рублей</a:t>
            </a:r>
            <a:r>
              <a:rPr lang="ru-RU" sz="2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и мероприятия по муниципальной программе «Доступная среда» 3,0 </a:t>
            </a:r>
            <a:r>
              <a:rPr lang="ru-R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млн.рублей</a:t>
            </a:r>
            <a:endParaRPr lang="ru-RU" sz="2000" b="1" i="1" dirty="0" smtClean="0">
              <a:solidFill>
                <a:schemeClr val="tx1">
                  <a:lumMod val="60000"/>
                  <a:lumOff val="40000"/>
                </a:schemeClr>
              </a:solidFill>
              <a:effectLst/>
            </a:endParaRPr>
          </a:p>
          <a:p>
            <a:endParaRPr lang="ru-RU" b="1" dirty="0">
              <a:effectLst/>
            </a:endParaRPr>
          </a:p>
        </p:txBody>
      </p:sp>
      <p:pic>
        <p:nvPicPr>
          <p:cNvPr id="6" name="Рисунок 5" descr="https://www.arnapress.kz/i/Posts/73565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 b="4491"/>
          <a:stretch>
            <a:fillRect/>
          </a:stretch>
        </p:blipFill>
        <p:spPr bwMode="auto">
          <a:xfrm>
            <a:off x="0" y="2072262"/>
            <a:ext cx="8892480" cy="4785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1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-21045"/>
            <a:ext cx="9144000" cy="7137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1547664" y="2197631"/>
            <a:ext cx="3745898" cy="672847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081054" y="2151204"/>
            <a:ext cx="4930765" cy="1488578"/>
            <a:chOff x="-617821" y="2433785"/>
            <a:chExt cx="4936579" cy="1234896"/>
          </a:xfrm>
          <a:scene3d>
            <a:camera prst="orthographicFront"/>
            <a:lightRig rig="chilly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504656" y="2434856"/>
              <a:ext cx="4614234" cy="1233825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-617821" y="2433785"/>
              <a:ext cx="4936579" cy="10002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системы водоснабжения населенных пунктов МО город Горячий Ключ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468797" y="4022233"/>
            <a:ext cx="2808312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год – 4,3 млн. рублей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187624" y="3717032"/>
            <a:ext cx="484632" cy="978408"/>
          </a:xfrm>
          <a:prstGeom prst="downArrow">
            <a:avLst/>
          </a:prstGeom>
        </p:spPr>
        <p:txBody>
          <a:bodyPr wrap="square" rtlCol="0" anchor="ctr">
            <a:spAutoFit/>
          </a:bodyPr>
          <a:lstStyle/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5496" y="116632"/>
            <a:ext cx="8856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 cmpd="dbl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 </a:t>
            </a:r>
            <a:r>
              <a:rPr lang="ru-RU" sz="2400" b="1" dirty="0">
                <a:ln w="11430" cmpd="dbl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жилищно-коммунального </a:t>
            </a:r>
            <a:r>
              <a:rPr lang="ru-RU" sz="2400" b="1" dirty="0" smtClean="0">
                <a:ln w="11430" cmpd="dbl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хозяйства</a:t>
            </a:r>
            <a:endParaRPr lang="ru-RU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713741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5496" y="713741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 cmpd="dbl"/>
                <a:latin typeface="Times New Roman" pitchFamily="18" charset="0"/>
                <a:cs typeface="Times New Roman" pitchFamily="18" charset="0"/>
              </a:rPr>
              <a:t>Расходы 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2018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144,4 млн. рублей. </a:t>
            </a:r>
          </a:p>
          <a:p>
            <a:r>
              <a:rPr lang="ru-RU" sz="1400" dirty="0" smtClean="0">
                <a:cs typeface="Times New Roman" pitchFamily="18" charset="0"/>
              </a:rPr>
              <a:t>Жилищное хозяйство </a:t>
            </a:r>
            <a:r>
              <a:rPr lang="ru-RU" sz="1400" dirty="0">
                <a:cs typeface="Times New Roman" pitchFamily="18" charset="0"/>
              </a:rPr>
              <a:t>– </a:t>
            </a:r>
            <a:r>
              <a:rPr lang="ru-RU" sz="1400" dirty="0" smtClean="0">
                <a:cs typeface="Times New Roman" pitchFamily="18" charset="0"/>
              </a:rPr>
              <a:t>1,3 млн. </a:t>
            </a:r>
            <a:r>
              <a:rPr lang="ru-RU" sz="1400" dirty="0">
                <a:cs typeface="Times New Roman" pitchFamily="18" charset="0"/>
              </a:rPr>
              <a:t>рублей </a:t>
            </a:r>
          </a:p>
          <a:p>
            <a:r>
              <a:rPr lang="ru-RU" sz="1400" dirty="0" smtClean="0">
                <a:cs typeface="Times New Roman" pitchFamily="18" charset="0"/>
              </a:rPr>
              <a:t>Коммунальное хозяйство– 20,4 млн. </a:t>
            </a:r>
            <a:r>
              <a:rPr lang="ru-RU" sz="1400" dirty="0">
                <a:cs typeface="Times New Roman" pitchFamily="18" charset="0"/>
              </a:rPr>
              <a:t>рублей </a:t>
            </a:r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Благоустройство – 46,4 млн. рублей</a:t>
            </a:r>
          </a:p>
          <a:p>
            <a:r>
              <a:rPr lang="ru-RU" sz="1400" dirty="0" smtClean="0">
                <a:cs typeface="Times New Roman" pitchFamily="18" charset="0"/>
              </a:rPr>
              <a:t>Другие вопросы в области ЖКХ- 76,3 млн. рублей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15</a:t>
            </a:fld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258507" y="3565229"/>
            <a:ext cx="757744" cy="371049"/>
          </a:xfrm>
          <a:prstGeom prst="downArrow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644008" y="836712"/>
            <a:ext cx="4248472" cy="1313200"/>
            <a:chOff x="-755504" y="2369955"/>
            <a:chExt cx="5074262" cy="1233825"/>
          </a:xfrm>
          <a:scene3d>
            <a:camera prst="orthographicFront"/>
            <a:lightRig rig="chilly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-755504" y="2369955"/>
              <a:ext cx="4910209" cy="1233825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-755504" y="2369955"/>
              <a:ext cx="5074262" cy="11902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Газификация населенных пунктов МО город Горячий Ключ – 14,7 млн. рублей;</a:t>
              </a:r>
            </a:p>
          </p:txBody>
        </p:sp>
      </p:grpSp>
      <p:pic>
        <p:nvPicPr>
          <p:cNvPr id="32" name="Рисунок 31" descr="http://www.fa.ru/org/div/cos/press/PublishingImages/%D0%BA%D0%BD%D0%B8%D0%B3%D0%B0-1333x5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95" y="4748388"/>
            <a:ext cx="4191367" cy="1992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6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0" y="-21045"/>
            <a:ext cx="9144000" cy="7137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6184" y="-48341"/>
            <a:ext cx="8502749" cy="495760"/>
          </a:xfrm>
        </p:spPr>
        <p:txBody>
          <a:bodyPr>
            <a:normAutofit fontScale="90000"/>
          </a:bodyPr>
          <a:lstStyle/>
          <a:p>
            <a:pPr marL="0" indent="0" algn="l"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ОБРАЗОВАНИЕ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 структура расходов местного бюджета на образование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37941" y="6180507"/>
            <a:ext cx="1828800" cy="365125"/>
          </a:xfrm>
        </p:spPr>
        <p:txBody>
          <a:bodyPr/>
          <a:lstStyle/>
          <a:p>
            <a:fld id="{D1014982-648E-4F56-BC36-6D1FCED7F2E4}" type="slidenum">
              <a:rPr lang="ru-RU" smtClean="0"/>
              <a:t>16</a:t>
            </a:fld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957230"/>
              </p:ext>
            </p:extLst>
          </p:nvPr>
        </p:nvGraphicFramePr>
        <p:xfrm>
          <a:off x="488950" y="1789113"/>
          <a:ext cx="5595938" cy="45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895983" y="1597706"/>
            <a:ext cx="1072473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900" b="1" dirty="0" smtClean="0">
                <a:latin typeface="Times New Roman" pitchFamily="18" charset="0"/>
              </a:rPr>
              <a:t>2017год</a:t>
            </a:r>
            <a:r>
              <a:rPr lang="ru-RU" b="1" dirty="0" smtClean="0">
                <a:latin typeface="Times New Roman" pitchFamily="18" charset="0"/>
              </a:rPr>
              <a:t> 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6804248" y="1171030"/>
            <a:ext cx="113338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</a:rPr>
              <a:t>2018 год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9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059221"/>
              </p:ext>
            </p:extLst>
          </p:nvPr>
        </p:nvGraphicFramePr>
        <p:xfrm>
          <a:off x="4305300" y="1397000"/>
          <a:ext cx="4906963" cy="424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62" name="Text Box 7"/>
          <p:cNvSpPr txBox="1">
            <a:spLocks noChangeArrowheads="1"/>
          </p:cNvSpPr>
          <p:nvPr/>
        </p:nvSpPr>
        <p:spPr bwMode="auto">
          <a:xfrm>
            <a:off x="3654549" y="15326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8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093755"/>
              </p:ext>
            </p:extLst>
          </p:nvPr>
        </p:nvGraphicFramePr>
        <p:xfrm>
          <a:off x="3555719" y="1925969"/>
          <a:ext cx="4719270" cy="298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Oval 11"/>
          <p:cNvSpPr>
            <a:spLocks noChangeArrowheads="1"/>
          </p:cNvSpPr>
          <p:nvPr/>
        </p:nvSpPr>
        <p:spPr bwMode="auto">
          <a:xfrm flipH="1">
            <a:off x="6052229" y="2729306"/>
            <a:ext cx="982996" cy="11891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DD69D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</a:rPr>
              <a:t>всего</a:t>
            </a:r>
          </a:p>
          <a:p>
            <a:pPr algn="ctr">
              <a:defRPr/>
            </a:pPr>
            <a:r>
              <a:rPr lang="ru-RU" sz="1200" b="1" dirty="0" smtClean="0">
                <a:latin typeface="Times New Roman" pitchFamily="18" charset="0"/>
              </a:rPr>
              <a:t>697,8</a:t>
            </a:r>
            <a:endParaRPr lang="ru-RU" sz="12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Times New Roman" pitchFamily="18" charset="0"/>
              </a:rPr>
              <a:t>млн. рублей</a:t>
            </a:r>
            <a:endParaRPr lang="ru-RU" sz="1200" b="1" dirty="0">
              <a:latin typeface="Times New Roman" pitchFamily="18" charset="0"/>
            </a:endParaRPr>
          </a:p>
        </p:txBody>
      </p:sp>
      <p:graphicFrame>
        <p:nvGraphicFramePr>
          <p:cNvPr id="3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721604"/>
              </p:ext>
            </p:extLst>
          </p:nvPr>
        </p:nvGraphicFramePr>
        <p:xfrm>
          <a:off x="507245" y="2051209"/>
          <a:ext cx="3177762" cy="278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1968456" y="2754043"/>
            <a:ext cx="1028450" cy="1189136"/>
          </a:xfrm>
          <a:prstGeom prst="ellipse">
            <a:avLst/>
          </a:prstGeom>
          <a:gradFill rotWithShape="1">
            <a:gsLst>
              <a:gs pos="0">
                <a:schemeClr val="bg1">
                  <a:alpha val="99000"/>
                </a:schemeClr>
              </a:gs>
              <a:gs pos="50000">
                <a:srgbClr val="FDD69D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36000" tIns="36000" rIns="36000" bIns="36000">
            <a:normAutofit fontScale="85000" lnSpcReduction="20000"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</a:rPr>
              <a:t>всего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</a:rPr>
              <a:t>957,1 млн. рублей</a:t>
            </a: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440" y="6092607"/>
            <a:ext cx="238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Другие вопросы в      области образования</a:t>
            </a:r>
            <a:endParaRPr lang="ru-RU" dirty="0"/>
          </a:p>
        </p:txBody>
      </p:sp>
      <p:sp>
        <p:nvSpPr>
          <p:cNvPr id="21" name="Шестиугольник 20"/>
          <p:cNvSpPr/>
          <p:nvPr/>
        </p:nvSpPr>
        <p:spPr>
          <a:xfrm>
            <a:off x="103963" y="4891829"/>
            <a:ext cx="924791" cy="577651"/>
          </a:xfrm>
          <a:prstGeom prst="hexagon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43,4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82492" y="4893420"/>
            <a:ext cx="233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Общее образование</a:t>
            </a: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22069" y="5423374"/>
            <a:ext cx="1702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Дошкольное</a:t>
            </a:r>
          </a:p>
          <a:p>
            <a:r>
              <a:rPr lang="ru-RU" dirty="0" smtClean="0"/>
              <a:t>    образование</a:t>
            </a:r>
            <a:endParaRPr lang="ru-RU" dirty="0"/>
          </a:p>
        </p:txBody>
      </p:sp>
      <p:sp>
        <p:nvSpPr>
          <p:cNvPr id="30" name="Шестиугольник 29"/>
          <p:cNvSpPr/>
          <p:nvPr/>
        </p:nvSpPr>
        <p:spPr>
          <a:xfrm>
            <a:off x="3048617" y="5280556"/>
            <a:ext cx="926229" cy="573381"/>
          </a:xfrm>
          <a:prstGeom prst="hexagon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1,2</a:t>
            </a:r>
            <a:endParaRPr lang="ru-RU" dirty="0"/>
          </a:p>
        </p:txBody>
      </p:sp>
      <p:sp>
        <p:nvSpPr>
          <p:cNvPr id="31" name="Шестиугольник 30"/>
          <p:cNvSpPr/>
          <p:nvPr/>
        </p:nvSpPr>
        <p:spPr>
          <a:xfrm>
            <a:off x="129840" y="5535169"/>
            <a:ext cx="887226" cy="514040"/>
          </a:xfrm>
          <a:prstGeom prst="hexagon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38,1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156130" y="5211509"/>
            <a:ext cx="2846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Молодежная политика и оздоровление детей</a:t>
            </a:r>
          </a:p>
          <a:p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 flipH="1">
            <a:off x="109462" y="6219576"/>
            <a:ext cx="919292" cy="519362"/>
          </a:xfrm>
          <a:prstGeom prst="hexagon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5,9</a:t>
            </a:r>
            <a:endParaRPr lang="ru-RU" dirty="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0" y="713741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6" descr="http://besfenkoleji.k12.tr/yonetim/rx_dddaaa/shutterstock_10175032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0" y="4778860"/>
            <a:ext cx="2221871" cy="21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Шестиугольник 37"/>
          <p:cNvSpPr/>
          <p:nvPr/>
        </p:nvSpPr>
        <p:spPr>
          <a:xfrm flipH="1">
            <a:off x="3177737" y="6205277"/>
            <a:ext cx="953624" cy="533576"/>
          </a:xfrm>
          <a:prstGeom prst="hexagon">
            <a:avLst/>
          </a:prstGeom>
          <a:solidFill>
            <a:schemeClr val="accent3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11,4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156130" y="5935332"/>
            <a:ext cx="2890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Дополнительное образование  детей</a:t>
            </a:r>
          </a:p>
          <a:p>
            <a:endParaRPr lang="ru-RU" dirty="0"/>
          </a:p>
        </p:txBody>
      </p:sp>
      <p:graphicFrame>
        <p:nvGraphicFramePr>
          <p:cNvPr id="29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970693"/>
              </p:ext>
            </p:extLst>
          </p:nvPr>
        </p:nvGraphicFramePr>
        <p:xfrm>
          <a:off x="-646980" y="1944847"/>
          <a:ext cx="4719270" cy="298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2" name="Oval 11"/>
          <p:cNvSpPr>
            <a:spLocks noChangeArrowheads="1"/>
          </p:cNvSpPr>
          <p:nvPr/>
        </p:nvSpPr>
        <p:spPr bwMode="auto">
          <a:xfrm flipH="1">
            <a:off x="1840383" y="2740422"/>
            <a:ext cx="982996" cy="118913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FDD69D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</a:rPr>
              <a:t>всего</a:t>
            </a:r>
          </a:p>
          <a:p>
            <a:pPr algn="ctr">
              <a:defRPr/>
            </a:pPr>
            <a:r>
              <a:rPr lang="ru-RU" sz="1200" b="1" dirty="0" smtClean="0">
                <a:latin typeface="Times New Roman" pitchFamily="18" charset="0"/>
              </a:rPr>
              <a:t>957,1</a:t>
            </a:r>
            <a:endParaRPr lang="ru-RU" sz="12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Times New Roman" pitchFamily="18" charset="0"/>
              </a:rPr>
              <a:t>млн. рублей</a:t>
            </a:r>
            <a:endParaRPr lang="ru-RU" sz="1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9" grpId="0">
        <p:bldAsOne/>
      </p:bldGraphic>
      <p:bldGraphic spid="8" grpId="0">
        <p:bldAsOne/>
      </p:bldGraphic>
      <p:bldGraphic spid="2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7194" y="260649"/>
            <a:ext cx="8442085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Молодежная политика и оздоровление детей – 8,5 млн. рублей, </a:t>
            </a:r>
            <a:br>
              <a:rPr lang="ru-RU" sz="20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</a:br>
            <a:endParaRPr lang="ru-RU" sz="1600" b="0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048422" y="3086425"/>
            <a:ext cx="2232248" cy="3244230"/>
          </a:xfrm>
        </p:spPr>
        <p:txBody>
          <a:bodyPr>
            <a:normAutofit fontScale="92500" lnSpcReduction="10000"/>
          </a:bodyPr>
          <a:lstStyle/>
          <a:p>
            <a:pPr marL="274320" lvl="1" algn="ctr"/>
            <a:r>
              <a:rPr lang="ru-RU" sz="1600" spc="120" dirty="0">
                <a:latin typeface="+mj-lt"/>
              </a:rPr>
              <a:t>Главной целью </a:t>
            </a:r>
            <a:r>
              <a:rPr lang="ru-RU" sz="1600" spc="120" dirty="0" smtClean="0">
                <a:latin typeface="+mj-lt"/>
              </a:rPr>
              <a:t>мероприятий является </a:t>
            </a:r>
            <a:r>
              <a:rPr lang="ru-RU" sz="1600" spc="120" dirty="0">
                <a:latin typeface="+mj-lt"/>
              </a:rPr>
              <a:t>создание благоприятных экономических, социальных, организационно-правовых условий для воспитания, обучения и </a:t>
            </a:r>
            <a:r>
              <a:rPr lang="ru-RU" sz="1600" spc="120" dirty="0" smtClean="0">
                <a:latin typeface="+mj-lt"/>
              </a:rPr>
              <a:t>развития и отдыха детей и подростков. </a:t>
            </a:r>
            <a:endParaRPr lang="ru-RU" sz="1600" spc="120" dirty="0">
              <a:latin typeface="+mj-lt"/>
            </a:endParaRP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995936" y="6165304"/>
            <a:ext cx="1828800" cy="365125"/>
          </a:xfrm>
        </p:spPr>
        <p:txBody>
          <a:bodyPr/>
          <a:lstStyle/>
          <a:p>
            <a:fld id="{D1014982-648E-4F56-BC36-6D1FCED7F2E4}" type="slidenum">
              <a:rPr lang="ru-RU" smtClean="0"/>
              <a:t>17</a:t>
            </a:fld>
            <a:endParaRPr lang="ru-RU"/>
          </a:p>
        </p:txBody>
      </p:sp>
      <p:pic>
        <p:nvPicPr>
          <p:cNvPr id="9" name="Рисунок 8" descr="http://petrovskiokrug.ru/upload/iblock/a8e/2012-06-10_222_novyy_razm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0" y="994176"/>
            <a:ext cx="314102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soc.cap.ru/adminpanel/UserFiles/news/04(15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6" y="3645024"/>
            <a:ext cx="299007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soc.cap.ru/adminpanel/UserFiles/news/11(3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31" y="1639046"/>
            <a:ext cx="3528392" cy="3473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14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497" y="964760"/>
            <a:ext cx="2821470" cy="2813151"/>
            <a:chOff x="142365" y="2413663"/>
            <a:chExt cx="3748999" cy="1299601"/>
          </a:xfrm>
          <a:scene3d>
            <a:camera prst="orthographicFront"/>
            <a:lightRig rig="chilly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42365" y="2479439"/>
              <a:ext cx="3748999" cy="1233825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78503" y="2413663"/>
              <a:ext cx="3676724" cy="12996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 fontAlgn="auto">
                <a:spcAft>
                  <a:spcPts val="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выполнение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муниципальных </a:t>
              </a: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заданий </a:t>
              </a:r>
              <a:endPara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22300" fontAlgn="auto">
                <a:spcAft>
                  <a:spcPts val="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муниципальными </a:t>
              </a: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учреждениями </a:t>
              </a:r>
              <a:endPara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22300" fontAlgn="auto">
                <a:spcAft>
                  <a:spcPts val="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36,0 млн. рублей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228184" y="1235863"/>
            <a:ext cx="2721509" cy="2121128"/>
            <a:chOff x="315953" y="2464761"/>
            <a:chExt cx="3679068" cy="1358119"/>
          </a:xfrm>
          <a:scene3d>
            <a:camera prst="orthographicFront"/>
            <a:lightRig rig="chilly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15953" y="2464761"/>
              <a:ext cx="3679068" cy="135811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10641" y="2464762"/>
              <a:ext cx="3107686" cy="13581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 fontAlgn="auto">
                <a:spcAft>
                  <a:spcPts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на расходы по отраслям культуры за счет средств краевого бюджета  выделить </a:t>
              </a:r>
            </a:p>
            <a:p>
              <a:pPr algn="ctr" defTabSz="622300" fontAlgn="auto">
                <a:spcAft>
                  <a:spcPts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37,0 млн. рублей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6335" y="4005064"/>
            <a:ext cx="2291317" cy="25853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Реализация муниципальных  программ и непрограммных мероприятий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 2018 году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64,5 млн. 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5496" y="260648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47667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Расходы на </a:t>
            </a:r>
            <a:r>
              <a:rPr lang="ru-RU" sz="2400" b="1" dirty="0" smtClean="0">
                <a:solidFill>
                  <a:prstClr val="black"/>
                </a:solidFill>
                <a:cs typeface="Times New Roman" pitchFamily="18" charset="0"/>
              </a:rPr>
              <a:t>культуру -100,5 млн. рублей; </a:t>
            </a:r>
            <a:endParaRPr lang="ru-RU" sz="2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407652" y="4756866"/>
            <a:ext cx="422336" cy="330860"/>
          </a:xfrm>
          <a:prstGeom prst="chevron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778259" y="3777911"/>
            <a:ext cx="6101377" cy="2726818"/>
            <a:chOff x="93334" y="2575044"/>
            <a:chExt cx="3876912" cy="1161549"/>
          </a:xfrm>
          <a:scene3d>
            <a:camera prst="orthographicFront"/>
            <a:lightRig rig="chilly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93334" y="2575044"/>
              <a:ext cx="3876912" cy="112354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78503" y="2575044"/>
              <a:ext cx="3676723" cy="11615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285750" indent="-285750" algn="ctr" defTabSz="622300" fontAlgn="auto">
                <a:spcAft>
                  <a:spcPts val="0"/>
                </a:spcAft>
                <a:buFont typeface="Wingdings" pitchFamily="2" charset="2"/>
                <a:buChar char="v"/>
              </a:pP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 rot="10800000" flipV="1">
            <a:off x="2912296" y="4403916"/>
            <a:ext cx="596734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223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600" b="1" dirty="0">
                <a:cs typeface="Times New Roman" panose="02020603050405020304" pitchFamily="18" charset="0"/>
              </a:rPr>
              <a:t>Развитие библиотечно-информационного обслуживания населения </a:t>
            </a:r>
            <a:r>
              <a:rPr lang="ru-RU" sz="1600" b="1" dirty="0" smtClean="0"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– 21 942,2 тыс. рублей</a:t>
            </a:r>
          </a:p>
          <a:p>
            <a:pPr marL="285750" indent="-285750" defTabSz="6223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600" b="1" dirty="0">
                <a:cs typeface="Times New Roman" panose="02020603050405020304" pitchFamily="18" charset="0"/>
              </a:rPr>
              <a:t>Развитие самодеятельного народного творчества и организация досуговой деятельности </a:t>
            </a:r>
            <a:r>
              <a:rPr lang="ru-RU" sz="1600" b="1" dirty="0" smtClean="0">
                <a:cs typeface="Times New Roman" panose="02020603050405020304" pitchFamily="18" charset="0"/>
              </a:rPr>
              <a:t>– 68 261,5</a:t>
            </a: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тыс. рублей</a:t>
            </a:r>
          </a:p>
          <a:p>
            <a:pPr marL="285750" indent="-285750" defTabSz="6223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600" b="1" dirty="0" smtClean="0">
                <a:cs typeface="Times New Roman" panose="02020603050405020304" pitchFamily="18" charset="0"/>
              </a:rPr>
              <a:t>Развитие </a:t>
            </a:r>
            <a:r>
              <a:rPr lang="ru-RU" sz="1600" b="1" dirty="0">
                <a:cs typeface="Times New Roman" panose="02020603050405020304" pitchFamily="18" charset="0"/>
              </a:rPr>
              <a:t>музейного дела </a:t>
            </a: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– 4 712,5 тыс. рублей</a:t>
            </a:r>
          </a:p>
          <a:p>
            <a:pPr marL="285750" indent="-285750" defTabSz="6223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Ознаменование памятных дат – 3 204,9 тыс. рублей</a:t>
            </a:r>
            <a:r>
              <a:rPr lang="ru-RU" sz="17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51920" y="6240839"/>
            <a:ext cx="1828800" cy="365125"/>
          </a:xfrm>
        </p:spPr>
        <p:txBody>
          <a:bodyPr/>
          <a:lstStyle/>
          <a:p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" name="Рисунок 19" descr="https://dina50.krd.muzkult.ru/img/upload/629/image_image_12063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11684"/>
            <a:ext cx="2911972" cy="2058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3978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87896"/>
          </a:xfrm>
        </p:spPr>
        <p:txBody>
          <a:bodyPr/>
          <a:lstStyle/>
          <a:p>
            <a:endParaRPr lang="ru-RU" sz="2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07749" y="764704"/>
            <a:ext cx="8472518" cy="6093296"/>
            <a:chOff x="357158" y="550414"/>
            <a:chExt cx="8472518" cy="60932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57158" y="928670"/>
              <a:ext cx="8472518" cy="5715040"/>
            </a:xfrm>
            <a:prstGeom prst="rect">
              <a:avLst/>
            </a:prstGeom>
            <a:noFill/>
          </p:spPr>
        </p:sp>
        <p:sp>
          <p:nvSpPr>
            <p:cNvPr id="7" name="Полилиния 6"/>
            <p:cNvSpPr/>
            <p:nvPr/>
          </p:nvSpPr>
          <p:spPr>
            <a:xfrm>
              <a:off x="1767650" y="550414"/>
              <a:ext cx="5688643" cy="959073"/>
            </a:xfrm>
            <a:custGeom>
              <a:avLst/>
              <a:gdLst>
                <a:gd name="connsiteX0" fmla="*/ 0 w 5376271"/>
                <a:gd name="connsiteY0" fmla="*/ 165103 h 990600"/>
                <a:gd name="connsiteX1" fmla="*/ 165103 w 5376271"/>
                <a:gd name="connsiteY1" fmla="*/ 0 h 990600"/>
                <a:gd name="connsiteX2" fmla="*/ 5211168 w 5376271"/>
                <a:gd name="connsiteY2" fmla="*/ 0 h 990600"/>
                <a:gd name="connsiteX3" fmla="*/ 5376271 w 5376271"/>
                <a:gd name="connsiteY3" fmla="*/ 165103 h 990600"/>
                <a:gd name="connsiteX4" fmla="*/ 5376271 w 5376271"/>
                <a:gd name="connsiteY4" fmla="*/ 825497 h 990600"/>
                <a:gd name="connsiteX5" fmla="*/ 5211168 w 5376271"/>
                <a:gd name="connsiteY5" fmla="*/ 990600 h 990600"/>
                <a:gd name="connsiteX6" fmla="*/ 165103 w 5376271"/>
                <a:gd name="connsiteY6" fmla="*/ 990600 h 990600"/>
                <a:gd name="connsiteX7" fmla="*/ 0 w 5376271"/>
                <a:gd name="connsiteY7" fmla="*/ 825497 h 990600"/>
                <a:gd name="connsiteX8" fmla="*/ 0 w 5376271"/>
                <a:gd name="connsiteY8" fmla="*/ 165103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6271" h="990600">
                  <a:moveTo>
                    <a:pt x="0" y="165103"/>
                  </a:moveTo>
                  <a:cubicBezTo>
                    <a:pt x="0" y="73919"/>
                    <a:pt x="73919" y="0"/>
                    <a:pt x="165103" y="0"/>
                  </a:cubicBezTo>
                  <a:lnTo>
                    <a:pt x="5211168" y="0"/>
                  </a:lnTo>
                  <a:cubicBezTo>
                    <a:pt x="5302352" y="0"/>
                    <a:pt x="5376271" y="73919"/>
                    <a:pt x="5376271" y="165103"/>
                  </a:cubicBezTo>
                  <a:lnTo>
                    <a:pt x="5376271" y="825497"/>
                  </a:lnTo>
                  <a:cubicBezTo>
                    <a:pt x="5376271" y="916681"/>
                    <a:pt x="5302352" y="990600"/>
                    <a:pt x="5211168" y="990600"/>
                  </a:cubicBezTo>
                  <a:lnTo>
                    <a:pt x="165103" y="990600"/>
                  </a:lnTo>
                  <a:cubicBezTo>
                    <a:pt x="73919" y="990600"/>
                    <a:pt x="0" y="916681"/>
                    <a:pt x="0" y="825497"/>
                  </a:cubicBezTo>
                  <a:lnTo>
                    <a:pt x="0" y="1651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127" tIns="113127" rIns="113127" bIns="113127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700" kern="1200" dirty="0" smtClean="0"/>
                <a:t> </a:t>
              </a:r>
              <a:r>
                <a:rPr lang="ru-RU" sz="1700" dirty="0"/>
                <a:t>Осуществление отдельных государственных полномочий по организации оказания медицинской помощи– </a:t>
              </a:r>
              <a:r>
                <a:rPr lang="ru-RU" sz="1700" dirty="0" smtClean="0"/>
                <a:t>72,7</a:t>
              </a:r>
              <a:r>
                <a:rPr lang="ru-RU" sz="1700" kern="1200" dirty="0" smtClean="0"/>
                <a:t> млн. рублей</a:t>
              </a:r>
              <a:endParaRPr lang="ru-RU" sz="17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767650" y="1908774"/>
              <a:ext cx="4546911" cy="45469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206933" y="200481"/>
                  </a:moveTo>
                  <a:arcTo wR="2273455" hR="2273455" stAng="17654547" swAng="4290907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4881449" y="4726878"/>
              <a:ext cx="3600400" cy="1423046"/>
            </a:xfrm>
            <a:custGeom>
              <a:avLst/>
              <a:gdLst>
                <a:gd name="connsiteX0" fmla="*/ 0 w 3753546"/>
                <a:gd name="connsiteY0" fmla="*/ 192018 h 1152083"/>
                <a:gd name="connsiteX1" fmla="*/ 192018 w 3753546"/>
                <a:gd name="connsiteY1" fmla="*/ 0 h 1152083"/>
                <a:gd name="connsiteX2" fmla="*/ 3561528 w 3753546"/>
                <a:gd name="connsiteY2" fmla="*/ 0 h 1152083"/>
                <a:gd name="connsiteX3" fmla="*/ 3753546 w 3753546"/>
                <a:gd name="connsiteY3" fmla="*/ 192018 h 1152083"/>
                <a:gd name="connsiteX4" fmla="*/ 3753546 w 3753546"/>
                <a:gd name="connsiteY4" fmla="*/ 960065 h 1152083"/>
                <a:gd name="connsiteX5" fmla="*/ 3561528 w 3753546"/>
                <a:gd name="connsiteY5" fmla="*/ 1152083 h 1152083"/>
                <a:gd name="connsiteX6" fmla="*/ 192018 w 3753546"/>
                <a:gd name="connsiteY6" fmla="*/ 1152083 h 1152083"/>
                <a:gd name="connsiteX7" fmla="*/ 0 w 3753546"/>
                <a:gd name="connsiteY7" fmla="*/ 960065 h 1152083"/>
                <a:gd name="connsiteX8" fmla="*/ 0 w 3753546"/>
                <a:gd name="connsiteY8" fmla="*/ 192018 h 115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3546" h="1152083">
                  <a:moveTo>
                    <a:pt x="0" y="192018"/>
                  </a:moveTo>
                  <a:cubicBezTo>
                    <a:pt x="0" y="85969"/>
                    <a:pt x="85969" y="0"/>
                    <a:pt x="192018" y="0"/>
                  </a:cubicBezTo>
                  <a:lnTo>
                    <a:pt x="3561528" y="0"/>
                  </a:lnTo>
                  <a:cubicBezTo>
                    <a:pt x="3667577" y="0"/>
                    <a:pt x="3753546" y="85969"/>
                    <a:pt x="3753546" y="192018"/>
                  </a:cubicBezTo>
                  <a:lnTo>
                    <a:pt x="3753546" y="960065"/>
                  </a:lnTo>
                  <a:cubicBezTo>
                    <a:pt x="3753546" y="1066114"/>
                    <a:pt x="3667577" y="1152083"/>
                    <a:pt x="3561528" y="1152083"/>
                  </a:cubicBezTo>
                  <a:lnTo>
                    <a:pt x="192018" y="1152083"/>
                  </a:lnTo>
                  <a:cubicBezTo>
                    <a:pt x="85969" y="1152083"/>
                    <a:pt x="0" y="1066114"/>
                    <a:pt x="0" y="960065"/>
                  </a:cubicBezTo>
                  <a:lnTo>
                    <a:pt x="0" y="1920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010" tIns="121010" rIns="121010" bIns="12101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/>
                <a:t>Организация оказания </a:t>
              </a:r>
              <a:r>
                <a:rPr lang="ru-RU" dirty="0" smtClean="0"/>
                <a:t>скорой, амбулаторной </a:t>
              </a:r>
              <a:r>
                <a:rPr lang="ru-RU" dirty="0"/>
                <a:t>помощи– </a:t>
              </a:r>
              <a:r>
                <a:rPr lang="ru-RU" dirty="0" smtClean="0"/>
                <a:t>33,4</a:t>
              </a:r>
              <a:r>
                <a:rPr lang="ru-RU" kern="1200" dirty="0" smtClean="0"/>
                <a:t> млн. рублей</a:t>
              </a:r>
              <a:endParaRPr lang="ru-RU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390476" y="1603014"/>
              <a:ext cx="4546911" cy="45469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746454" y="4005182"/>
                  </a:moveTo>
                  <a:arcTo wR="2273455" hR="2273455" stAng="2976940" swAng="4675510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77258" y="4726878"/>
              <a:ext cx="3772143" cy="1423046"/>
            </a:xfrm>
            <a:custGeom>
              <a:avLst/>
              <a:gdLst>
                <a:gd name="connsiteX0" fmla="*/ 0 w 4035606"/>
                <a:gd name="connsiteY0" fmla="*/ 216037 h 1296194"/>
                <a:gd name="connsiteX1" fmla="*/ 216037 w 4035606"/>
                <a:gd name="connsiteY1" fmla="*/ 0 h 1296194"/>
                <a:gd name="connsiteX2" fmla="*/ 3819569 w 4035606"/>
                <a:gd name="connsiteY2" fmla="*/ 0 h 1296194"/>
                <a:gd name="connsiteX3" fmla="*/ 4035606 w 4035606"/>
                <a:gd name="connsiteY3" fmla="*/ 216037 h 1296194"/>
                <a:gd name="connsiteX4" fmla="*/ 4035606 w 4035606"/>
                <a:gd name="connsiteY4" fmla="*/ 1080157 h 1296194"/>
                <a:gd name="connsiteX5" fmla="*/ 3819569 w 4035606"/>
                <a:gd name="connsiteY5" fmla="*/ 1296194 h 1296194"/>
                <a:gd name="connsiteX6" fmla="*/ 216037 w 4035606"/>
                <a:gd name="connsiteY6" fmla="*/ 1296194 h 1296194"/>
                <a:gd name="connsiteX7" fmla="*/ 0 w 4035606"/>
                <a:gd name="connsiteY7" fmla="*/ 1080157 h 1296194"/>
                <a:gd name="connsiteX8" fmla="*/ 0 w 4035606"/>
                <a:gd name="connsiteY8" fmla="*/ 216037 h 129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5606" h="1296194">
                  <a:moveTo>
                    <a:pt x="0" y="216037"/>
                  </a:moveTo>
                  <a:cubicBezTo>
                    <a:pt x="0" y="96723"/>
                    <a:pt x="96723" y="0"/>
                    <a:pt x="216037" y="0"/>
                  </a:cubicBezTo>
                  <a:lnTo>
                    <a:pt x="3819569" y="0"/>
                  </a:lnTo>
                  <a:cubicBezTo>
                    <a:pt x="3938883" y="0"/>
                    <a:pt x="4035606" y="96723"/>
                    <a:pt x="4035606" y="216037"/>
                  </a:cubicBezTo>
                  <a:lnTo>
                    <a:pt x="4035606" y="1080157"/>
                  </a:lnTo>
                  <a:cubicBezTo>
                    <a:pt x="4035606" y="1199471"/>
                    <a:pt x="3938883" y="1296194"/>
                    <a:pt x="3819569" y="1296194"/>
                  </a:cubicBezTo>
                  <a:lnTo>
                    <a:pt x="216037" y="1296194"/>
                  </a:lnTo>
                  <a:cubicBezTo>
                    <a:pt x="96723" y="1296194"/>
                    <a:pt x="0" y="1199471"/>
                    <a:pt x="0" y="1080157"/>
                  </a:cubicBezTo>
                  <a:lnTo>
                    <a:pt x="0" y="21603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45" tIns="128045" rIns="128045" bIns="12804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dirty="0" smtClean="0"/>
                <a:t>Оказание стационарной помощи – 37,3 млн. рублей</a:t>
              </a:r>
              <a:endParaRPr lang="ru-RU" sz="20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060078" y="1887744"/>
              <a:ext cx="4546911" cy="45469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964" y="2451273"/>
                  </a:moveTo>
                  <a:arcTo wR="2273455" hR="2273455" stAng="10530842" swAng="4138316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Двойная стрелка влево/вверх 19"/>
          <p:cNvSpPr/>
          <p:nvPr/>
        </p:nvSpPr>
        <p:spPr>
          <a:xfrm rot="16200000">
            <a:off x="6282832" y="2619549"/>
            <a:ext cx="3189383" cy="73377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верх 20"/>
          <p:cNvSpPr/>
          <p:nvPr/>
        </p:nvSpPr>
        <p:spPr>
          <a:xfrm rot="10800000">
            <a:off x="1115616" y="1391744"/>
            <a:ext cx="706376" cy="3189384"/>
          </a:xfrm>
          <a:prstGeom prst="leftUpArrow">
            <a:avLst>
              <a:gd name="adj1" fmla="val 25000"/>
              <a:gd name="adj2" fmla="val 25000"/>
              <a:gd name="adj3" fmla="val 30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://medkom30.ru/wp-content/uploads/2017/07/slider_0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50" y="1838343"/>
            <a:ext cx="6105343" cy="2922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Выноска со стрелкой вниз 49"/>
          <p:cNvSpPr>
            <a:spLocks noChangeArrowheads="1"/>
          </p:cNvSpPr>
          <p:nvPr/>
        </p:nvSpPr>
        <p:spPr bwMode="auto">
          <a:xfrm>
            <a:off x="286266" y="332656"/>
            <a:ext cx="8664575" cy="2409825"/>
          </a:xfrm>
          <a:prstGeom prst="downArrowCallout">
            <a:avLst>
              <a:gd name="adj1" fmla="val 148515"/>
              <a:gd name="adj2" fmla="val 112626"/>
              <a:gd name="adj3" fmla="val 24514"/>
              <a:gd name="adj4" fmla="val 66667"/>
            </a:avLst>
          </a:prstGeom>
          <a:solidFill>
            <a:srgbClr val="92D050"/>
          </a:solidFill>
          <a:ln w="25400" algn="ctr">
            <a:solidFill>
              <a:srgbClr val="006F6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Char char="•"/>
            </a:pPr>
            <a:r>
              <a:rPr lang="ru-RU" sz="2000" b="1" dirty="0" smtClean="0">
                <a:solidFill>
                  <a:srgbClr val="0033CC"/>
                </a:solidFill>
                <a:latin typeface="Arial" charset="0"/>
              </a:rPr>
              <a:t>Местный </a:t>
            </a:r>
            <a:r>
              <a:rPr lang="ru-RU" sz="2000" b="1" dirty="0">
                <a:solidFill>
                  <a:srgbClr val="0033CC"/>
                </a:solidFill>
                <a:latin typeface="Arial" charset="0"/>
              </a:rPr>
              <a:t>бюджет утвержден решением Совета муниципального образования </a:t>
            </a:r>
            <a:r>
              <a:rPr lang="ru-RU" sz="2000" b="1" dirty="0" smtClean="0">
                <a:solidFill>
                  <a:srgbClr val="0033CC"/>
                </a:solidFill>
                <a:latin typeface="Arial" charset="0"/>
              </a:rPr>
              <a:t>город Горячий Ключ от 19.12.2017 </a:t>
            </a:r>
            <a:r>
              <a:rPr lang="ru-RU" sz="2000" b="1" dirty="0">
                <a:solidFill>
                  <a:srgbClr val="0033CC"/>
                </a:solidFill>
                <a:latin typeface="Arial" charset="0"/>
              </a:rPr>
              <a:t>года № </a:t>
            </a:r>
            <a:r>
              <a:rPr lang="ru-RU" sz="2000" b="1" dirty="0" smtClean="0">
                <a:solidFill>
                  <a:srgbClr val="0033CC"/>
                </a:solidFill>
                <a:latin typeface="Arial" charset="0"/>
              </a:rPr>
              <a:t>289 </a:t>
            </a:r>
            <a:r>
              <a:rPr lang="ru-RU" sz="2000" b="1" dirty="0">
                <a:solidFill>
                  <a:srgbClr val="0033CC"/>
                </a:solidFill>
                <a:latin typeface="Arial" charset="0"/>
              </a:rPr>
              <a:t>« О </a:t>
            </a:r>
            <a:r>
              <a:rPr lang="ru-RU" sz="2000" b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33CC"/>
                </a:solidFill>
                <a:latin typeface="Arial" charset="0"/>
              </a:rPr>
              <a:t>бюджете </a:t>
            </a:r>
            <a:r>
              <a:rPr lang="ru-RU" sz="2000" b="1" dirty="0" smtClean="0">
                <a:solidFill>
                  <a:srgbClr val="0033CC"/>
                </a:solidFill>
                <a:latin typeface="Arial" charset="0"/>
              </a:rPr>
              <a:t>муниципального образования город Горячий Ключ 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" charset="0"/>
              </a:rPr>
              <a:t>на 2018 </a:t>
            </a:r>
            <a:r>
              <a:rPr lang="ru-RU" sz="2000" b="1" dirty="0">
                <a:solidFill>
                  <a:srgbClr val="0033CC"/>
                </a:solidFill>
                <a:latin typeface="Arial" charset="0"/>
              </a:rPr>
              <a:t>год </a:t>
            </a: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270552"/>
              </p:ext>
            </p:extLst>
          </p:nvPr>
        </p:nvGraphicFramePr>
        <p:xfrm>
          <a:off x="233363" y="2767013"/>
          <a:ext cx="8682037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" name="Лист" r:id="rId4" imgW="4790957" imgH="1828657" progId="Excel.Sheet.8">
                  <p:embed/>
                </p:oleObj>
              </mc:Choice>
              <mc:Fallback>
                <p:oleObj name="Лист" r:id="rId4" imgW="4790957" imgH="1828657" progId="Excel.Sheet.8">
                  <p:embed/>
                  <p:pic>
                    <p:nvPicPr>
                      <p:cNvPr id="10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2767013"/>
                        <a:ext cx="8682037" cy="349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51451344"/>
              </p:ext>
            </p:extLst>
          </p:nvPr>
        </p:nvGraphicFramePr>
        <p:xfrm>
          <a:off x="0" y="1027003"/>
          <a:ext cx="8892480" cy="5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2524822" y="5324065"/>
            <a:ext cx="4752528" cy="634507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ru-RU" sz="2000" dirty="0">
              <a:ln w="11430" cmpd="dbl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5536" y="0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ln w="11430" cmpd="dbl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13741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496" y="11663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Расходы на </a:t>
            </a:r>
            <a:r>
              <a:rPr lang="ru-RU" sz="2400" b="1" dirty="0" smtClean="0">
                <a:ln w="11430" cmpd="dbl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Социальную политику 2018</a:t>
            </a:r>
            <a:r>
              <a:rPr lang="ru-RU" sz="2400" b="1" dirty="0" smtClean="0">
                <a:solidFill>
                  <a:prstClr val="black"/>
                </a:solidFill>
                <a:cs typeface="Times New Roman" pitchFamily="18" charset="0"/>
              </a:rPr>
              <a:t> года </a:t>
            </a:r>
            <a:r>
              <a:rPr lang="ru-RU" sz="2400" b="1">
                <a:solidFill>
                  <a:prstClr val="black"/>
                </a:solidFill>
                <a:cs typeface="Times New Roman" pitchFamily="18" charset="0"/>
              </a:rPr>
              <a:t>– </a:t>
            </a:r>
            <a:r>
              <a:rPr lang="ru-RU" sz="2400" b="1" smtClean="0">
                <a:solidFill>
                  <a:prstClr val="black"/>
                </a:solidFill>
                <a:cs typeface="Times New Roman" pitchFamily="18" charset="0"/>
              </a:rPr>
              <a:t>85,5 </a:t>
            </a:r>
            <a:r>
              <a:rPr lang="ru-RU" sz="2400" b="1" dirty="0" smtClean="0">
                <a:solidFill>
                  <a:prstClr val="black"/>
                </a:solidFill>
                <a:cs typeface="Times New Roman" pitchFamily="18" charset="0"/>
              </a:rPr>
              <a:t>млн. рублей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4611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497" y="1235863"/>
            <a:ext cx="2821470" cy="1983176"/>
            <a:chOff x="142365" y="2538906"/>
            <a:chExt cx="3748999" cy="1233825"/>
          </a:xfrm>
          <a:scene3d>
            <a:camera prst="orthographicFront"/>
            <a:lightRig rig="chilly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42365" y="2538906"/>
              <a:ext cx="3748999" cy="1233825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78503" y="2575044"/>
              <a:ext cx="3676723" cy="11615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выполнение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муниципального задания </a:t>
              </a:r>
            </a:p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муниципальным учреждением « Центр спортивной подготовки «Барс» -24,3 млн. рублей, Муниципальное учреждение «Юность» - </a:t>
              </a:r>
            </a:p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15,1 млн.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рублей</a:t>
              </a:r>
              <a:endParaRPr lang="ru-RU" sz="1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694" y="3433260"/>
            <a:ext cx="2331743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мероприятий в 2018 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5497" y="260648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568" y="548679"/>
            <a:ext cx="78488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cs typeface="Times New Roman" pitchFamily="18" charset="0"/>
              </a:rPr>
              <a:t>Расходы </a:t>
            </a:r>
            <a:r>
              <a:rPr lang="ru-RU" sz="1900" b="1" dirty="0" smtClean="0">
                <a:cs typeface="Times New Roman" pitchFamily="18" charset="0"/>
              </a:rPr>
              <a:t>на </a:t>
            </a:r>
            <a:r>
              <a:rPr lang="ru-RU" sz="1900" b="1" dirty="0" smtClean="0">
                <a:ln w="11430" cmpd="dbl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Физическую культуру </a:t>
            </a:r>
            <a:r>
              <a:rPr lang="ru-RU" sz="1900" b="1" dirty="0">
                <a:ln w="11430" cmpd="dbl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и </a:t>
            </a:r>
            <a:r>
              <a:rPr lang="ru-RU" sz="1900" b="1" dirty="0" smtClean="0">
                <a:ln w="11430" cmpd="dbl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спорт</a:t>
            </a:r>
            <a:r>
              <a:rPr lang="ru-RU" sz="1900" b="1" dirty="0" smtClean="0">
                <a:cs typeface="Times New Roman" pitchFamily="18" charset="0"/>
              </a:rPr>
              <a:t> 2018 </a:t>
            </a:r>
            <a:r>
              <a:rPr lang="ru-RU" sz="1900" b="1" dirty="0">
                <a:cs typeface="Times New Roman" pitchFamily="18" charset="0"/>
              </a:rPr>
              <a:t>год – </a:t>
            </a:r>
            <a:r>
              <a:rPr lang="ru-RU" sz="1900" b="1" dirty="0" smtClean="0">
                <a:cs typeface="Times New Roman" pitchFamily="18" charset="0"/>
              </a:rPr>
              <a:t>45,3 млн. рублей; </a:t>
            </a:r>
            <a:endParaRPr lang="ru-RU" sz="1900" b="1" dirty="0">
              <a:cs typeface="Times New Roman" pitchFamily="18" charset="0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394438" y="3961253"/>
            <a:ext cx="422336" cy="330860"/>
          </a:xfrm>
          <a:prstGeom prst="chevron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816774" y="3659541"/>
            <a:ext cx="6122489" cy="697049"/>
            <a:chOff x="76257" y="2575044"/>
            <a:chExt cx="3894248" cy="1161549"/>
          </a:xfrm>
          <a:scene3d>
            <a:camera prst="orthographicFront"/>
            <a:lightRig rig="chilly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6257" y="2707963"/>
              <a:ext cx="3894248" cy="76521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78503" y="2575044"/>
              <a:ext cx="3676723" cy="11615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285750" lvl="0" indent="-28575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 pitchFamily="2" charset="2"/>
                <a:buChar char="v"/>
              </a:pP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903750" y="3483524"/>
            <a:ext cx="60355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622300">
              <a:spcAft>
                <a:spcPts val="0"/>
              </a:spcAft>
              <a:buFont typeface="Wingdings" pitchFamily="2" charset="2"/>
              <a:buChar char="v"/>
            </a:pPr>
            <a:r>
              <a:rPr lang="ru-RU" sz="1700" b="1" dirty="0" smtClean="0">
                <a:cs typeface="Times New Roman" pitchFamily="18" charset="0"/>
              </a:rPr>
              <a:t>Мероприятия по развитию массовой физической культуры и спорта среди населения – 5,9 млн. рублей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4982-648E-4F56-BC36-6D1FCED7F2E4}" type="slidenum">
              <a:rPr lang="ru-RU" smtClean="0"/>
              <a:t>21</a:t>
            </a:fld>
            <a:endParaRPr lang="ru-RU" dirty="0"/>
          </a:p>
        </p:txBody>
      </p:sp>
      <p:pic>
        <p:nvPicPr>
          <p:cNvPr id="21" name="Рисунок 20" descr="https://sdelanounas.ru/i/d/3/d3d3LnNkZWxhbm91bmFzLnJ1L3VwbG9hZHMvNi84LzY4NTEzNjA4NDk2OTYuanBlZz9fX2lkPTI5MDU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97" y="1248947"/>
            <a:ext cx="2654495" cy="189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://alschool1.ucoz.ru/_pu/0/3619883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48" y="4606263"/>
            <a:ext cx="3373996" cy="211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://itd2.mycdn.me/image?id=856346898087&amp;t=20&amp;plc=WEB&amp;tkn=*sh-Th0g3Ssaz1KT0-pAXT7uVnC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70" y="4606263"/>
            <a:ext cx="3298622" cy="211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barsled.krd.sportsng.ru/img/upload/139/image_image_10386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73" y="1257704"/>
            <a:ext cx="2739122" cy="1887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1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5"/>
            <a:ext cx="8136904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Доходы местного бюджета, млн. рублей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566716"/>
              </p:ext>
            </p:extLst>
          </p:nvPr>
        </p:nvGraphicFramePr>
        <p:xfrm>
          <a:off x="395536" y="1628800"/>
          <a:ext cx="8280920" cy="489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32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28092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Исполнение местного бюджета по доходам, млн. рублей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271997"/>
              </p:ext>
            </p:extLst>
          </p:nvPr>
        </p:nvGraphicFramePr>
        <p:xfrm>
          <a:off x="323850" y="1628775"/>
          <a:ext cx="8280400" cy="489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25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80920" cy="125849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Фактический объем поступления доходов в местный бюджет, млн. рублей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110684"/>
              </p:ext>
            </p:extLst>
          </p:nvPr>
        </p:nvGraphicFramePr>
        <p:xfrm>
          <a:off x="250825" y="1628775"/>
          <a:ext cx="8424863" cy="489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88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25849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Исполнение доходных источников местного бюджета за 2018 год, млн. рублей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10260"/>
              </p:ext>
            </p:extLst>
          </p:nvPr>
        </p:nvGraphicFramePr>
        <p:xfrm>
          <a:off x="323850" y="1628775"/>
          <a:ext cx="8408988" cy="489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07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848872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Структура доходов местного бюджета, млн. рублей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614267"/>
              </p:ext>
            </p:extLst>
          </p:nvPr>
        </p:nvGraphicFramePr>
        <p:xfrm>
          <a:off x="611560" y="1700808"/>
          <a:ext cx="8352928" cy="489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0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05013"/>
            <a:ext cx="8916988" cy="4089400"/>
          </a:xfrm>
        </p:spPr>
        <p:txBody>
          <a:bodyPr/>
          <a:lstStyle/>
          <a:p>
            <a:pPr algn="just" eaLnBrk="1" hangingPunct="1">
              <a:defRPr/>
            </a:pPr>
            <a:endParaRPr lang="ru-RU" sz="405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 eaLnBrk="1" hangingPunct="1">
              <a:defRPr/>
            </a:pPr>
            <a:endParaRPr lang="ru-RU" sz="405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 eaLnBrk="1" hangingPunct="1">
              <a:defRPr/>
            </a:pPr>
            <a:endParaRPr lang="ru-RU" sz="405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 eaLnBrk="1" hangingPunct="1">
              <a:defRPr/>
            </a:pPr>
            <a:endParaRPr lang="ru-RU" sz="405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136536"/>
              </p:ext>
            </p:extLst>
          </p:nvPr>
        </p:nvGraphicFramePr>
        <p:xfrm>
          <a:off x="285750" y="1057275"/>
          <a:ext cx="8580438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" name="Лист" r:id="rId3" imgW="3971871" imgH="1142952" progId="Excel.Sheet.8">
                  <p:embed/>
                </p:oleObj>
              </mc:Choice>
              <mc:Fallback>
                <p:oleObj name="Лист" r:id="rId3" imgW="3971871" imgH="1142952" progId="Excel.Sheet.8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057275"/>
                        <a:ext cx="8580438" cy="2776538"/>
                      </a:xfrm>
                      <a:prstGeom prst="rect">
                        <a:avLst/>
                      </a:prstGeom>
                      <a:solidFill>
                        <a:srgbClr val="66FF66">
                          <a:alpha val="47000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34662890"/>
              </p:ext>
            </p:extLst>
          </p:nvPr>
        </p:nvGraphicFramePr>
        <p:xfrm>
          <a:off x="1475656" y="2189134"/>
          <a:ext cx="7358260" cy="4149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Прямоугольник 23"/>
          <p:cNvSpPr>
            <a:spLocks noChangeArrowheads="1"/>
          </p:cNvSpPr>
          <p:nvPr/>
        </p:nvSpPr>
        <p:spPr bwMode="auto">
          <a:xfrm>
            <a:off x="2627784" y="2276872"/>
            <a:ext cx="2232248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002060"/>
                </a:solidFill>
              </a:rPr>
              <a:t>Источники внутреннего</a:t>
            </a:r>
          </a:p>
          <a:p>
            <a:r>
              <a:rPr lang="ru-RU" sz="2100" dirty="0">
                <a:solidFill>
                  <a:srgbClr val="002060"/>
                </a:solidFill>
              </a:rPr>
              <a:t>финансирования</a:t>
            </a:r>
          </a:p>
          <a:p>
            <a:r>
              <a:rPr lang="ru-RU" sz="2100" dirty="0">
                <a:solidFill>
                  <a:srgbClr val="002060"/>
                </a:solidFill>
              </a:rPr>
              <a:t>дефицитов бюджетов,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Всего30,1 </a:t>
            </a:r>
            <a:r>
              <a:rPr lang="ru-RU" sz="2100" dirty="0">
                <a:solidFill>
                  <a:srgbClr val="002060"/>
                </a:solidFill>
              </a:rPr>
              <a:t>млн. рублей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92696"/>
            <a:ext cx="9396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ahoma" pitchFamily="34" charset="0"/>
              </a:rPr>
              <a:t>МО </a:t>
            </a:r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</a:rPr>
              <a:t>город Горячий Ключ: </a:t>
            </a:r>
            <a:r>
              <a:rPr lang="ru-RU" sz="2000" b="1" dirty="0">
                <a:solidFill>
                  <a:schemeClr val="tx2"/>
                </a:solidFill>
                <a:latin typeface="Tahoma" pitchFamily="34" charset="0"/>
              </a:rPr>
              <a:t>исполнение бюджета </a:t>
            </a:r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</a:rPr>
              <a:t>2018 года. 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</a:rPr>
              <a:t>Источники финансирования дефицита местного бюджета.</a:t>
            </a:r>
            <a:endParaRPr lang="ru-RU" sz="2000" b="1" dirty="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24482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just">
          <a:defRPr sz="1400" b="1" dirty="0">
            <a:latin typeface="Times New Roman" pitchFamily="18" charset="0"/>
            <a:cs typeface="Times New Roman" pitchFamily="18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b="1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14585</TotalTime>
  <Words>842</Words>
  <Application>Microsoft Office PowerPoint</Application>
  <PresentationFormat>Экран (4:3)</PresentationFormat>
  <Paragraphs>177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Georgia</vt:lpstr>
      <vt:lpstr>Tahoma</vt:lpstr>
      <vt:lpstr>Times New Roman</vt:lpstr>
      <vt:lpstr>Trebuchet MS</vt:lpstr>
      <vt:lpstr>Wingdings</vt:lpstr>
      <vt:lpstr>Wingdings 3</vt:lpstr>
      <vt:lpstr>1_Воздушный поток</vt:lpstr>
      <vt:lpstr>Аспект</vt:lpstr>
      <vt:lpstr>Лист</vt:lpstr>
      <vt:lpstr>Презентация PowerPoint</vt:lpstr>
      <vt:lpstr>Презентация PowerPoint</vt:lpstr>
      <vt:lpstr>Доходы местного бюджета, млн. рублей</vt:lpstr>
      <vt:lpstr>Исполнение местного бюджета по доходам, млн. рублей</vt:lpstr>
      <vt:lpstr>Фактический объем поступления доходов в местный бюджет, млн. рублей</vt:lpstr>
      <vt:lpstr>Исполнение доходных источников местного бюджета за 2018 год, млн. рублей</vt:lpstr>
      <vt:lpstr>Структура доходов местного бюджета, млн.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за 2018 год на защиту населения и территории от чрезвычайных ситуаций природного и техногенного характера-20,3 млн. рублей.</vt:lpstr>
      <vt:lpstr>Презентация PowerPoint</vt:lpstr>
      <vt:lpstr>Презентация PowerPoint</vt:lpstr>
      <vt:lpstr>Презентация PowerPoint</vt:lpstr>
      <vt:lpstr>                                      ОБРАЗОВАНИЕ Объем и структура расходов местного бюджета на образование</vt:lpstr>
      <vt:lpstr> Молодежная политика и оздоровление детей – 8,5 млн. рублей,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UZR</dc:creator>
  <cp:lastModifiedBy>Татьянченко Наталья Викторовна</cp:lastModifiedBy>
  <cp:revision>1663</cp:revision>
  <cp:lastPrinted>2017-03-02T07:55:31Z</cp:lastPrinted>
  <dcterms:created xsi:type="dcterms:W3CDTF">2006-07-14T09:58:32Z</dcterms:created>
  <dcterms:modified xsi:type="dcterms:W3CDTF">2019-06-28T10:38:23Z</dcterms:modified>
</cp:coreProperties>
</file>