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72" r:id="rId17"/>
    <p:sldId id="265" r:id="rId18"/>
    <p:sldId id="266" r:id="rId19"/>
    <p:sldId id="273" r:id="rId20"/>
    <p:sldId id="274" r:id="rId21"/>
    <p:sldId id="275" r:id="rId22"/>
    <p:sldId id="276" r:id="rId23"/>
    <p:sldId id="271" r:id="rId24"/>
    <p:sldId id="277" r:id="rId25"/>
    <p:sldId id="295" r:id="rId2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пцова Ольга Владимировна" initials="ПОВ" lastIdx="3" clrIdx="0">
    <p:extLst>
      <p:ext uri="{19B8F6BF-5375-455C-9EA6-DF929625EA0E}">
        <p15:presenceInfo xmlns:p15="http://schemas.microsoft.com/office/powerpoint/2012/main" userId="S-1-5-21-281888680-1664633561-1918786062-11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4D749"/>
    <a:srgbClr val="6699FF"/>
    <a:srgbClr val="CC99FF"/>
    <a:srgbClr val="FF66FF"/>
    <a:srgbClr val="FFFF99"/>
    <a:srgbClr val="929995"/>
    <a:srgbClr val="00FFFF"/>
    <a:srgbClr val="80E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676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  <a:sp3d>
              <a:contourClr>
                <a:schemeClr val="tx1">
                  <a:lumMod val="65000"/>
                  <a:lumOff val="3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38.6</c:v>
                </c:pt>
                <c:pt idx="1">
                  <c:v>41.4</c:v>
                </c:pt>
                <c:pt idx="2">
                  <c:v>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5-4194-AC92-4F580CAECB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трансферты, прочие безвозмездные поступления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  <a:sp3d>
              <a:contourClr>
                <a:schemeClr val="tx1">
                  <a:lumMod val="65000"/>
                  <a:lumOff val="3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61.4</c:v>
                </c:pt>
                <c:pt idx="1">
                  <c:v>58.6</c:v>
                </c:pt>
                <c:pt idx="2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15-4194-AC92-4F580CAEC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224608"/>
        <c:axId val="437230184"/>
        <c:axId val="0"/>
      </c:bar3DChart>
      <c:catAx>
        <c:axId val="43722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7230184"/>
        <c:crosses val="autoZero"/>
        <c:auto val="1"/>
        <c:lblAlgn val="ctr"/>
        <c:lblOffset val="100"/>
        <c:noMultiLvlLbl val="0"/>
      </c:catAx>
      <c:valAx>
        <c:axId val="43723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722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на 2021 год, %</c:v>
                </c:pt>
              </c:strCache>
            </c:strRef>
          </c:tx>
          <c:dPt>
            <c:idx val="0"/>
            <c:bubble3D val="0"/>
            <c:spPr>
              <a:solidFill>
                <a:srgbClr val="33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93-4B89-937C-3DD7166AFC1D}"/>
              </c:ext>
            </c:extLst>
          </c:dPt>
          <c:dPt>
            <c:idx val="1"/>
            <c:bubble3D val="0"/>
            <c:spPr>
              <a:solidFill>
                <a:srgbClr val="64D74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93-4B89-937C-3DD7166AFC1D}"/>
              </c:ext>
            </c:extLst>
          </c:dPt>
          <c:dPt>
            <c:idx val="2"/>
            <c:bubble3D val="0"/>
            <c:spPr>
              <a:solidFill>
                <a:srgbClr val="CC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C93-4B89-937C-3DD7166AF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93-4B89-937C-3DD7166AFC1D}"/>
              </c:ext>
            </c:extLst>
          </c:dPt>
          <c:dPt>
            <c:idx val="5"/>
            <c:bubble3D val="0"/>
            <c:spPr>
              <a:solidFill>
                <a:srgbClr val="66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C93-4B89-937C-3DD7166AFC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Доходы от уплаты акцизов на нефтепродукты</c:v>
                </c:pt>
                <c:pt idx="3">
                  <c:v>Налог, взимаемый в связи с применением упрощенной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Государственная пошлина</c:v>
                </c:pt>
                <c:pt idx="7">
                  <c:v>Прочие 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2.69</c:v>
                </c:pt>
                <c:pt idx="1">
                  <c:v>65.75</c:v>
                </c:pt>
                <c:pt idx="2">
                  <c:v>6.42</c:v>
                </c:pt>
                <c:pt idx="3">
                  <c:v>7.99</c:v>
                </c:pt>
                <c:pt idx="4">
                  <c:v>5.16</c:v>
                </c:pt>
                <c:pt idx="5">
                  <c:v>8.59</c:v>
                </c:pt>
                <c:pt idx="6">
                  <c:v>1.48</c:v>
                </c:pt>
                <c:pt idx="7">
                  <c:v>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3-4B89-937C-3DD7166AF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</a:t>
            </a:r>
            <a:r>
              <a:rPr lang="ru-RU" sz="2000" dirty="0" smtClean="0"/>
              <a:t>неналоговых </a:t>
            </a:r>
            <a:r>
              <a:rPr lang="ru-RU" sz="2000" dirty="0"/>
              <a:t>доходов на 2021 год,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на 2021 год,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4D74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93-4B89-937C-3DD7166AFC1D}"/>
              </c:ext>
            </c:extLst>
          </c:dPt>
          <c:dPt>
            <c:idx val="2"/>
            <c:bubble3D val="0"/>
            <c:spPr>
              <a:solidFill>
                <a:srgbClr val="CC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C93-4B89-937C-3DD7166AF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93-4B89-937C-3DD7166AFC1D}"/>
              </c:ext>
            </c:extLst>
          </c:dPt>
          <c:dPt>
            <c:idx val="5"/>
            <c:bubble3D val="0"/>
            <c:spPr>
              <a:solidFill>
                <a:srgbClr val="66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C93-4B89-937C-3DD7166AFC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 за земельные участки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50.72</c:v>
                </c:pt>
                <c:pt idx="1">
                  <c:v>11.87</c:v>
                </c:pt>
                <c:pt idx="2">
                  <c:v>16.88</c:v>
                </c:pt>
                <c:pt idx="3">
                  <c:v>15.42</c:v>
                </c:pt>
                <c:pt idx="4">
                  <c:v>5.1100000000000003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3-4B89-937C-3DD7166AF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accent6">
              <a:lumMod val="40000"/>
              <a:lumOff val="60000"/>
            </a:schemeClr>
          </a:outerShdw>
        </a:effectLst>
      </c:spPr>
    </c:backWall>
    <c:plotArea>
      <c:layout>
        <c:manualLayout>
          <c:layoutTarget val="inner"/>
          <c:xMode val="edge"/>
          <c:yMode val="edge"/>
          <c:x val="0.11073604882623617"/>
          <c:y val="0.2190525505362054"/>
          <c:w val="0.84051148907905648"/>
          <c:h val="0.727196075138882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21A0CD"/>
            </a:solidFill>
            <a:ln w="158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921074346085569E-2"/>
                  <c:y val="0.10415426765959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586 974,3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00-4A6E-BD12-F99A2618CAB7}"/>
                </c:ext>
              </c:extLst>
            </c:dLbl>
            <c:dLbl>
              <c:idx val="1"/>
              <c:layout>
                <c:manualLayout>
                  <c:x val="5.157967715355824E-2"/>
                  <c:y val="7.7499451873747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607 815,6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00-4A6E-BD12-F99A2618CAB7}"/>
                </c:ext>
              </c:extLst>
            </c:dLbl>
            <c:dLbl>
              <c:idx val="2"/>
              <c:layout>
                <c:manualLayout>
                  <c:x val="5.7452718524840844E-2"/>
                  <c:y val="8.63623632866024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591 558,2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00-4A6E-BD12-F99A2618CA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7657.5</c:v>
                </c:pt>
                <c:pt idx="1">
                  <c:v>7735</c:v>
                </c:pt>
                <c:pt idx="2">
                  <c:v>7733.7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3-AE00-4A6E-BD12-F99A2618CAB7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>
                <a:alpha val="92000"/>
              </a:srgb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1704621513883669E-2"/>
                  <c:y val="-5.156452646571415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382 240,5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611240982742902E-2"/>
                      <c:h val="5.26168981838417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E00-4A6E-BD12-F99A2618CAB7}"/>
                </c:ext>
              </c:extLst>
            </c:dLbl>
            <c:dLbl>
              <c:idx val="1"/>
              <c:layout>
                <c:manualLayout>
                  <c:x val="5.2018969952929657E-2"/>
                  <c:y val="-1.120187478356876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226 321,8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10056048662567E-2"/>
                      <c:h val="3.94581858302191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00-4A6E-BD12-F99A2618CAB7}"/>
                </c:ext>
              </c:extLst>
            </c:dLbl>
            <c:dLbl>
              <c:idx val="2"/>
              <c:layout>
                <c:manualLayout>
                  <c:x val="4.3772944375182234E-2"/>
                  <c:y val="-9.249793522490277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132 948,1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E00-4A6E-BD12-F99A2618CAB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3628.9</c:v>
                </c:pt>
                <c:pt idx="1">
                  <c:v>2419.9</c:v>
                </c:pt>
                <c:pt idx="2">
                  <c:v>2790.6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7-AE00-4A6E-BD12-F99A2618CAB7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64D02E">
                <a:alpha val="87843"/>
              </a:srgbClr>
            </a:solidFill>
            <a:ln w="2222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368494821975411E-2"/>
                  <c:y val="-1.0173898327605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152 235,1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E00-4A6E-BD12-F99A2618CAB7}"/>
                </c:ext>
              </c:extLst>
            </c:dLbl>
            <c:dLbl>
              <c:idx val="1"/>
              <c:layout>
                <c:manualLayout>
                  <c:x val="2.1424350936337419E-2"/>
                  <c:y val="-2.30517583076992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122 666,5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72992727779518E-2"/>
                      <c:h val="2.71238492225506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E00-4A6E-BD12-F99A2618CAB7}"/>
                </c:ext>
              </c:extLst>
            </c:dLbl>
            <c:dLbl>
              <c:idx val="2"/>
              <c:layout>
                <c:manualLayout>
                  <c:x val="8.901250540991109E-3"/>
                  <c:y val="-4.10492478971360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124 845,6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01415332905541E-2"/>
                      <c:h val="2.90724016092280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AE00-4A6E-BD12-F99A2618CAB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1224.0999999999999</c:v>
                </c:pt>
                <c:pt idx="1">
                  <c:v>660.2</c:v>
                </c:pt>
                <c:pt idx="2">
                  <c:v>490.5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B-AE00-4A6E-BD12-F99A2618CAB7}"/>
            </c:ext>
          </c:extLst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73178">
                <a:alpha val="85098"/>
              </a:srgbClr>
            </a:solidFill>
            <a:ln w="2222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5836286783913271E-2"/>
                  <c:y val="1.51241419656965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23 357,9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E00-4A6E-BD12-F99A2618CAB7}"/>
                </c:ext>
              </c:extLst>
            </c:dLbl>
            <c:dLbl>
              <c:idx val="1"/>
              <c:layout>
                <c:manualLayout>
                  <c:x val="9.4235486328157758E-3"/>
                  <c:y val="-1.01297106829307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23 357,9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E00-4A6E-BD12-F99A2618CAB7}"/>
                </c:ext>
              </c:extLst>
            </c:dLbl>
            <c:dLbl>
              <c:idx val="2"/>
              <c:layout>
                <c:manualLayout>
                  <c:x val="2.9237150127675485E-2"/>
                  <c:y val="-1.38020414998699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23 357,9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E00-4A6E-BD12-F99A2618CAB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1276.7</c:v>
                </c:pt>
                <c:pt idx="1">
                  <c:v>290.8</c:v>
                </c:pt>
                <c:pt idx="2">
                  <c:v>269.60000000000002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F-AE00-4A6E-BD12-F99A2618CAB7}"/>
            </c:ext>
          </c:extLst>
        </c:ser>
        <c:ser>
          <c:idx val="6"/>
          <c:order val="4"/>
          <c:tx>
            <c:strRef>
              <c:f>Лист1!$G$1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2330652129972312E-2"/>
                  <c:y val="-1.93251902255088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418,2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E00-4A6E-BD12-F99A2618CAB7}"/>
                </c:ext>
              </c:extLst>
            </c:dLbl>
            <c:dLbl>
              <c:idx val="1"/>
              <c:layout>
                <c:manualLayout>
                  <c:x val="8.9677470036161437E-3"/>
                  <c:y val="-1.48916510938076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E00-4A6E-BD12-F99A2618CAB7}"/>
                </c:ext>
              </c:extLst>
            </c:dLbl>
            <c:dLbl>
              <c:idx val="2"/>
              <c:layout>
                <c:manualLayout>
                  <c:x val="4.0840048713890825E-2"/>
                  <c:y val="-3.35015992705356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E00-4A6E-BD12-F99A2618CA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14.1</c:v>
                </c:pt>
                <c:pt idx="1">
                  <c:v>14.2</c:v>
                </c:pt>
                <c:pt idx="2">
                  <c:v>14.2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13-AE00-4A6E-BD12-F99A2618C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gapDepth val="138"/>
        <c:shape val="box"/>
        <c:axId val="177118960"/>
        <c:axId val="177123272"/>
        <c:axId val="0"/>
      </c:bar3DChart>
      <c:catAx>
        <c:axId val="177118960"/>
        <c:scaling>
          <c:orientation val="minMax"/>
        </c:scaling>
        <c:delete val="0"/>
        <c:axPos val="b"/>
        <c:title>
          <c:layout/>
          <c:overlay val="0"/>
        </c:title>
        <c:numFmt formatCode="General" sourceLinked="1"/>
        <c:majorTickMark val="out"/>
        <c:minorTickMark val="none"/>
        <c:tickLblPos val="high"/>
        <c:crossAx val="177123272"/>
        <c:crosses val="autoZero"/>
        <c:auto val="1"/>
        <c:lblAlgn val="ctr"/>
        <c:lblOffset val="100"/>
        <c:noMultiLvlLbl val="0"/>
      </c:catAx>
      <c:valAx>
        <c:axId val="177123272"/>
        <c:scaling>
          <c:orientation val="minMax"/>
          <c:max val="8000"/>
          <c:min val="0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crossAx val="177118960"/>
        <c:crosses val="autoZero"/>
        <c:crossBetween val="between"/>
        <c:majorUnit val="1000"/>
        <c:minorUnit val="500"/>
      </c:valAx>
      <c:spPr>
        <a:noFill/>
        <a:effectLst>
          <a:glow rad="63500">
            <a:srgbClr val="FFFFD1">
              <a:alpha val="40000"/>
            </a:srgbClr>
          </a:glow>
        </a:effectLst>
      </c:spPr>
    </c:plotArea>
    <c:legend>
      <c:legendPos val="b"/>
      <c:layout/>
      <c:overlay val="0"/>
      <c:spPr>
        <a:ln>
          <a:noFill/>
        </a:ln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70821385333931"/>
          <c:y val="0.16087429160560116"/>
          <c:w val="0.75769968891361583"/>
          <c:h val="0.734970777108209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B63-47BD-BCA7-588A8293A5A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B63-47BD-BCA7-588A8293A5A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B63-47BD-BCA7-588A8293A5A6}"/>
              </c:ext>
            </c:extLst>
          </c:dPt>
          <c:dPt>
            <c:idx val="3"/>
            <c:bubble3D val="0"/>
            <c:spPr>
              <a:solidFill>
                <a:srgbClr val="66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B63-47BD-BCA7-588A8293A5A6}"/>
              </c:ext>
            </c:extLst>
          </c:dPt>
          <c:dPt>
            <c:idx val="4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B63-47BD-BCA7-588A8293A5A6}"/>
              </c:ext>
            </c:extLst>
          </c:dPt>
          <c:dPt>
            <c:idx val="5"/>
            <c:bubble3D val="0"/>
            <c:spPr>
              <a:solidFill>
                <a:srgbClr val="D7F56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3B63-47BD-BCA7-588A8293A5A6}"/>
              </c:ext>
            </c:extLst>
          </c:dPt>
          <c:dPt>
            <c:idx val="6"/>
            <c:bubble3D val="0"/>
            <c:spPr>
              <a:solidFill>
                <a:srgbClr val="9999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3B63-47BD-BCA7-588A8293A5A6}"/>
              </c:ext>
            </c:extLst>
          </c:dPt>
          <c:dPt>
            <c:idx val="7"/>
            <c:bubble3D val="0"/>
            <c:spPr>
              <a:solidFill>
                <a:srgbClr val="FC7CB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3B63-47BD-BCA7-588A8293A5A6}"/>
              </c:ext>
            </c:extLst>
          </c:dPt>
          <c:dPt>
            <c:idx val="8"/>
            <c:bubble3D val="0"/>
            <c:spPr>
              <a:solidFill>
                <a:srgbClr val="0033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3B63-47BD-BCA7-588A8293A5A6}"/>
              </c:ext>
            </c:extLst>
          </c:dPt>
          <c:dPt>
            <c:idx val="9"/>
            <c:bubble3D val="0"/>
            <c:spPr>
              <a:solidFill>
                <a:srgbClr val="CCFFC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3B63-47BD-BCA7-588A8293A5A6}"/>
              </c:ext>
            </c:extLst>
          </c:dPt>
          <c:dLbls>
            <c:dLbl>
              <c:idx val="0"/>
              <c:layout>
                <c:manualLayout>
                  <c:x val="-8.9827521171299121E-2"/>
                  <c:y val="-6.39678925598909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05E0BF39-B08C-4705-A4F0-AA22BFD70129}" type="CATEGORYNAME">
                      <a:rPr lang="ru-RU" sz="105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26B2D7E7-6853-48C5-B4E8-10364C9A871A}" type="VALUE">
                      <a:rPr lang="ru-RU" sz="105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9125618955284"/>
                      <c:h val="9.14529530710709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63-47BD-BCA7-588A8293A5A6}"/>
                </c:ext>
              </c:extLst>
            </c:dLbl>
            <c:dLbl>
              <c:idx val="1"/>
              <c:layout>
                <c:manualLayout>
                  <c:x val="0.1598795306815661"/>
                  <c:y val="-5.00899251648097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7A1D46EB-CEF6-40DF-88B8-123F97DCD58F}" type="CATEGORYNAME">
                      <a:rPr lang="ru-RU" sz="1050">
                        <a:solidFill>
                          <a:srgbClr val="C0000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rPr>
                      <a:t> - 0,1%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81772751818937"/>
                      <c:h val="9.22416892872964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63-47BD-BCA7-588A8293A5A6}"/>
                </c:ext>
              </c:extLst>
            </c:dLbl>
            <c:dLbl>
              <c:idx val="2"/>
              <c:layout>
                <c:manualLayout>
                  <c:x val="0.25583703335742158"/>
                  <c:y val="-2.7689370740418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57E210F2-214A-4944-A0AD-3E34E0AFDCE9}" type="CATEGORYNAME">
                      <a:rPr lang="ru-RU" sz="105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FBE6408D-4A83-40CD-B497-6E70C9AA24B9}" type="VALUE">
                      <a:rPr lang="ru-RU" sz="105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99318825115563"/>
                      <c:h val="8.61744876240233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63-47BD-BCA7-588A8293A5A6}"/>
                </c:ext>
              </c:extLst>
            </c:dLbl>
            <c:dLbl>
              <c:idx val="3"/>
              <c:layout>
                <c:manualLayout>
                  <c:x val="0.17382068562031083"/>
                  <c:y val="8.53441886877423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920B0ABE-65A7-48A4-A80A-2180FA2744E3}" type="CATEGORYNAME">
                      <a:rPr lang="ru-RU" sz="105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52A3F663-E2EE-45A7-B711-4A0F7475E511}" type="VALUE">
                      <a:rPr lang="ru-RU" sz="105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1874305568026"/>
                      <c:h val="8.21296865151745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B63-47BD-BCA7-588A8293A5A6}"/>
                </c:ext>
              </c:extLst>
            </c:dLbl>
            <c:dLbl>
              <c:idx val="4"/>
              <c:layout>
                <c:manualLayout>
                  <c:x val="0.15117042396927188"/>
                  <c:y val="0.171530778866264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3900968C-BED7-462B-B173-8905B021510F}" type="CATEGORYNAME">
                      <a:rPr lang="ru-RU" sz="1050" smtClean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baseline="0" dirty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t> </a:t>
                    </a:r>
                    <a:r>
                      <a:rPr lang="ru-RU" sz="1050" dirty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t>- </a:t>
                    </a:r>
                    <a:fld id="{95D684D9-A883-4131-93A6-49362071DEFF}" type="VALUE">
                      <a:rPr lang="ru-RU" sz="105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95164961686954"/>
                      <c:h val="0.122577697603662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B63-47BD-BCA7-588A8293A5A6}"/>
                </c:ext>
              </c:extLst>
            </c:dLbl>
            <c:dLbl>
              <c:idx val="5"/>
              <c:layout>
                <c:manualLayout>
                  <c:x val="0.11969264835454639"/>
                  <c:y val="-0.197897711179209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>
                        <a:solidFill>
                          <a:srgbClr val="33CC33"/>
                        </a:solidFill>
                        <a:latin typeface="Arial Black" panose="020B0A04020102020204" pitchFamily="34" charset="0"/>
                      </a:rPr>
                      <a:t>Образование – 44,6%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13679299883928"/>
                      <c:h val="9.847440442843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B63-47BD-BCA7-588A8293A5A6}"/>
                </c:ext>
              </c:extLst>
            </c:dLbl>
            <c:dLbl>
              <c:idx val="6"/>
              <c:layout>
                <c:manualLayout>
                  <c:x val="2.1673842850813741E-2"/>
                  <c:y val="0.165389608300823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7030A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9ECDAD15-F704-4CD5-824D-D8532FEA90BA}" type="CATEGORYNAME">
                      <a:rPr lang="ru-RU" sz="105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51BA304A-1FB4-4471-B4D4-503FEC90969D}" type="VALUE">
                      <a:rPr lang="ru-RU" sz="105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7030A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32447215206685"/>
                      <c:h val="0.126622498712511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B63-47BD-BCA7-588A8293A5A6}"/>
                </c:ext>
              </c:extLst>
            </c:dLbl>
            <c:dLbl>
              <c:idx val="7"/>
              <c:layout>
                <c:manualLayout>
                  <c:x val="-9.847867137671866E-2"/>
                  <c:y val="0.11579777751931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2CADB216-AA5C-4FFB-BBE2-7DB84C63BABB}" type="CATEGORYNAME">
                      <a:rPr lang="ru-RU" sz="105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B2D0D916-B6E6-4923-999E-65CE56E3A7E7}" type="VALUE">
                      <a:rPr lang="ru-RU" sz="105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94080955426903"/>
                      <c:h val="9.42640898417208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B63-47BD-BCA7-588A8293A5A6}"/>
                </c:ext>
              </c:extLst>
            </c:dLbl>
            <c:dLbl>
              <c:idx val="8"/>
              <c:layout>
                <c:manualLayout>
                  <c:x val="-5.8263985455505568E-2"/>
                  <c:y val="2.57555047236423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857220A6-7BBD-4F72-90A4-CE6200FF0185}" type="CATEGORYNAME">
                      <a:rPr lang="ru-RU" sz="105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t> – 0,2%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44995140604703"/>
                      <c:h val="0.135966029624059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B63-47BD-BCA7-588A8293A5A6}"/>
                </c:ext>
              </c:extLst>
            </c:dLbl>
            <c:dLbl>
              <c:idx val="9"/>
              <c:layout>
                <c:manualLayout>
                  <c:x val="-0.21858402373560401"/>
                  <c:y val="-4.62881306107681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C26A5B2E-9D0F-4C88-A5D1-FE1AB65BFA86}" type="CATEGORYNAME">
                      <a:rPr lang="ru-RU" sz="105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t> - </a:t>
                    </a:r>
                    <a:fld id="{9929DDFB-939E-4EA0-AA9A-48A415CB3811}" type="VALUE">
                      <a:rPr lang="ru-RU" sz="105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sz="1050" dirty="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43803872812316"/>
                      <c:h val="9.22416892872964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B63-47BD-BCA7-588A8293A5A6}"/>
                </c:ext>
              </c:extLst>
            </c:dLbl>
            <c:spPr>
              <a:solidFill>
                <a:srgbClr val="E6ED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222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0.2</c:v>
                </c:pt>
                <c:pt idx="1">
                  <c:v>0.1</c:v>
                </c:pt>
                <c:pt idx="2">
                  <c:v>3.3</c:v>
                </c:pt>
                <c:pt idx="3">
                  <c:v>5.7</c:v>
                </c:pt>
                <c:pt idx="4">
                  <c:v>5.6</c:v>
                </c:pt>
                <c:pt idx="5">
                  <c:v>44.6</c:v>
                </c:pt>
                <c:pt idx="6">
                  <c:v>25</c:v>
                </c:pt>
                <c:pt idx="7">
                  <c:v>3</c:v>
                </c:pt>
                <c:pt idx="8">
                  <c:v>1.5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B63-47BD-BCA7-588A8293A5A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dirty="0"/>
              <a:t>2021</a:t>
            </a:r>
            <a:r>
              <a:rPr lang="ru-RU" b="1" baseline="0" dirty="0"/>
              <a:t> </a:t>
            </a:r>
            <a:r>
              <a:rPr lang="ru-RU" b="0" baseline="0" dirty="0"/>
              <a:t>год</a:t>
            </a:r>
            <a:endParaRPr lang="ru-RU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089132952315886"/>
          <c:y val="2.4599263640637846E-3"/>
          <c:w val="0.66931177149014187"/>
          <c:h val="0.723779350971548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06-40B7-938B-E6D05F3C69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06-40B7-938B-E6D05F3C69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7F-463B-A093-43E7E5D322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7F-463B-A093-43E7E5D3220C}"/>
              </c:ext>
            </c:extLst>
          </c:dPt>
          <c:dLbls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06-40B7-938B-E6D05F3C6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Межбюджетные трансферты из бюджетов бюджетной системы Российской Федерации (за исключением дотаций)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06-40B7-938B-E6D05F3C6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2022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075226644282777E-2"/>
          <c:y val="1.7016190838590042E-2"/>
          <c:w val="0.8645191260284808"/>
          <c:h val="0.945548189316511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4E-4ABD-BA21-92B5751D10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4E-4ABD-BA21-92B5751D10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4E-4ABD-BA21-92B5751D10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4E-4ABD-BA21-92B5751D10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Полномочия местного бюджета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0.53349999999999997</c:v>
                </c:pt>
                <c:pt idx="1">
                  <c:v>0.46650000000000003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E-4ABD-BA21-92B5751D1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2023 год</a:t>
            </a:r>
          </a:p>
        </c:rich>
      </c:tx>
      <c:layout>
        <c:manualLayout>
          <c:xMode val="edge"/>
          <c:yMode val="edge"/>
          <c:x val="0.40325177689701747"/>
          <c:y val="0.19986882019771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F5-44E6-A912-499AF6424F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F5-44E6-A912-499AF6424F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F5-44E6-A912-499AF6424F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F5-44E6-A912-499AF6424F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0.52949999999999997</c:v>
                </c:pt>
                <c:pt idx="1">
                  <c:v>0.47049999999999997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F5-44E6-A912-499AF6424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3FE97-9744-47DA-8192-55223878800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B6805251-C8B2-4D1F-B2E2-8394385F2490}">
      <dgm:prSet phldrT="[Текст]" custT="1"/>
      <dgm:spPr>
        <a:solidFill>
          <a:srgbClr val="D9F7A2"/>
        </a:solidFill>
        <a:ln w="31750">
          <a:solidFill>
            <a:schemeClr val="accent6">
              <a:lumMod val="75000"/>
            </a:schemeClr>
          </a:solidFill>
        </a:ln>
        <a:effectLst>
          <a:glow rad="127000">
            <a:schemeClr val="accent6">
              <a:lumMod val="20000"/>
              <a:lumOff val="80000"/>
            </a:schemeClr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 anchor="ctr" anchorCtr="1"/>
        <a:lstStyle/>
        <a:p>
          <a:r>
            <a:rPr lang="ru-RU" sz="1300" b="1" dirty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ПРОГРАММНЫЕ РАСХОДЫ                               </a:t>
          </a:r>
          <a:r>
            <a:rPr lang="ru-RU" sz="13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</a:t>
          </a:r>
          <a:r>
            <a:rPr lang="ru-RU" sz="1300" b="1" dirty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1 532 685,8           тыс. рублей                 </a:t>
          </a:r>
        </a:p>
        <a:p>
          <a:r>
            <a:rPr lang="ru-RU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(96,4%)</a:t>
          </a:r>
        </a:p>
      </dgm:t>
    </dgm:pt>
    <dgm:pt modelId="{2CF89146-98E5-48D5-B76E-90475202FAAF}" type="parTrans" cxnId="{5BBA45E4-1192-4B03-BAFB-2A9B312FD09C}">
      <dgm:prSet/>
      <dgm:spPr/>
      <dgm:t>
        <a:bodyPr/>
        <a:lstStyle/>
        <a:p>
          <a:endParaRPr lang="ru-RU"/>
        </a:p>
      </dgm:t>
    </dgm:pt>
    <dgm:pt modelId="{D2741413-D0D9-49FD-8A05-2C77BB72B3CA}" type="sibTrans" cxnId="{5BBA45E4-1192-4B03-BAFB-2A9B312FD09C}">
      <dgm:prSet/>
      <dgm:spPr>
        <a:solidFill>
          <a:srgbClr val="637345"/>
        </a:solidFill>
        <a:effectLst>
          <a:softEdge rad="12700"/>
        </a:effectLst>
      </dgm:spPr>
      <dgm:t>
        <a:bodyPr/>
        <a:lstStyle/>
        <a:p>
          <a:endParaRPr lang="ru-RU"/>
        </a:p>
      </dgm:t>
    </dgm:pt>
    <dgm:pt modelId="{BDD135D1-03CB-4F32-8264-BA3722DF902C}">
      <dgm:prSet phldrT="[Текст]" custT="1"/>
      <dgm:spPr>
        <a:gradFill rotWithShape="0">
          <a:gsLst>
            <a:gs pos="81000">
              <a:schemeClr val="accent4">
                <a:lumMod val="20000"/>
                <a:lumOff val="80000"/>
              </a:schemeClr>
            </a:gs>
            <a:gs pos="100000">
              <a:srgbClr val="FEFDCA"/>
            </a:gs>
          </a:gsLst>
          <a:lin ang="5400000" scaled="0"/>
        </a:gradFill>
        <a:ln w="31750">
          <a:solidFill>
            <a:schemeClr val="accent4">
              <a:lumMod val="75000"/>
            </a:schemeClr>
          </a:solidFill>
        </a:ln>
        <a:effectLst>
          <a:glow rad="127000">
            <a:srgbClr val="ECE5CC"/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300" b="1" dirty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НЕПРОГРАММНЫЕ РАСХОДЫ                </a:t>
          </a:r>
          <a:r>
            <a:rPr lang="ru-RU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57 005,6                 тыс. рублей</a:t>
          </a:r>
          <a:r>
            <a:rPr lang="en-US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</a:t>
          </a:r>
        </a:p>
        <a:p>
          <a:r>
            <a:rPr lang="en-US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</a:t>
          </a:r>
          <a:r>
            <a:rPr lang="ru-RU" sz="13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2,8%)</a:t>
          </a:r>
        </a:p>
      </dgm:t>
    </dgm:pt>
    <dgm:pt modelId="{31CD5503-98BF-4AC7-89F4-69AD007F5478}" type="parTrans" cxnId="{0193C402-3F1A-498C-8BE7-BF7219C7FB23}">
      <dgm:prSet/>
      <dgm:spPr/>
      <dgm:t>
        <a:bodyPr/>
        <a:lstStyle/>
        <a:p>
          <a:endParaRPr lang="ru-RU"/>
        </a:p>
      </dgm:t>
    </dgm:pt>
    <dgm:pt modelId="{66398122-EA36-4B38-94FE-48FD99763422}" type="sibTrans" cxnId="{0193C402-3F1A-498C-8BE7-BF7219C7FB23}">
      <dgm:prSet/>
      <dgm:spPr>
        <a:solidFill>
          <a:srgbClr val="637345"/>
        </a:solidFill>
      </dgm:spPr>
      <dgm:t>
        <a:bodyPr/>
        <a:lstStyle/>
        <a:p>
          <a:endParaRPr lang="ru-RU"/>
        </a:p>
      </dgm:t>
    </dgm:pt>
    <dgm:pt modelId="{D3E566F5-5597-4C0D-AFC2-CDDA7F62496A}">
      <dgm:prSet phldrT="[Текст]" custT="1"/>
      <dgm:spPr>
        <a:gradFill rotWithShape="0">
          <a:gsLst>
            <a:gs pos="84000">
              <a:srgbClr val="FCBACE"/>
            </a:gs>
            <a:gs pos="100000">
              <a:srgbClr val="FCBACE"/>
            </a:gs>
          </a:gsLst>
          <a:lin ang="5400000" scaled="0"/>
        </a:gradFill>
        <a:ln w="31750">
          <a:solidFill>
            <a:srgbClr val="C00000"/>
          </a:solidFill>
        </a:ln>
        <a:effectLst>
          <a:glow rad="127000">
            <a:srgbClr val="F1D4C7"/>
          </a:glow>
          <a:softEdge rad="25400"/>
        </a:effectLst>
        <a:scene3d>
          <a:camera prst="orthographicFront"/>
          <a:lightRig rig="threePt" dir="t"/>
        </a:scene3d>
        <a:sp3d/>
      </dgm:spPr>
      <dgm:t>
        <a:bodyPr/>
        <a:lstStyle/>
        <a:p>
          <a:pPr>
            <a:lnSpc>
              <a:spcPct val="100000"/>
            </a:lnSpc>
          </a:pPr>
          <a:r>
            <a:rPr lang="ru-RU" sz="1700" b="1" dirty="0">
              <a:solidFill>
                <a:srgbClr val="64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ИТОГО РАСХОДОВ          </a:t>
          </a:r>
          <a:r>
            <a:rPr lang="ru-RU" sz="17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1 589 691,4        тыс. рублей  </a:t>
          </a:r>
        </a:p>
        <a:p>
          <a:pPr>
            <a:lnSpc>
              <a:spcPct val="100000"/>
            </a:lnSpc>
          </a:pPr>
          <a:r>
            <a:rPr lang="ru-RU" sz="17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(100%)</a:t>
          </a:r>
        </a:p>
      </dgm:t>
    </dgm:pt>
    <dgm:pt modelId="{866FF0C5-49EA-448E-B15C-F8947BCD4F32}" type="parTrans" cxnId="{A3D67F75-1F2F-4877-B1B3-EE144B456D75}">
      <dgm:prSet/>
      <dgm:spPr/>
      <dgm:t>
        <a:bodyPr/>
        <a:lstStyle/>
        <a:p>
          <a:endParaRPr lang="ru-RU"/>
        </a:p>
      </dgm:t>
    </dgm:pt>
    <dgm:pt modelId="{2335D685-F22B-4AF3-98F5-D0C0B070520A}" type="sibTrans" cxnId="{A3D67F75-1F2F-4877-B1B3-EE144B456D75}">
      <dgm:prSet custScaleX="54591" custScaleY="62084"/>
      <dgm:spPr/>
      <dgm:t>
        <a:bodyPr/>
        <a:lstStyle/>
        <a:p>
          <a:endParaRPr lang="ru-RU"/>
        </a:p>
      </dgm:t>
    </dgm:pt>
    <dgm:pt modelId="{72A861F8-B1D0-4A9A-9BE9-FF7D8659ED57}" type="pres">
      <dgm:prSet presAssocID="{2E33FE97-9744-47DA-8192-552238788009}" presName="linearFlow" presStyleCnt="0">
        <dgm:presLayoutVars>
          <dgm:dir/>
          <dgm:resizeHandles val="exact"/>
        </dgm:presLayoutVars>
      </dgm:prSet>
      <dgm:spPr/>
    </dgm:pt>
    <dgm:pt modelId="{DB5B99E4-5A62-4C4B-AC25-7069D2F7918E}" type="pres">
      <dgm:prSet presAssocID="{B6805251-C8B2-4D1F-B2E2-8394385F2490}" presName="node" presStyleLbl="node1" presStyleIdx="0" presStyleCnt="3" custScaleX="142065" custScaleY="92650" custLinFactX="-32862" custLinFactNeighborX="-100000" custLinFactNeighborY="-1711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ru-RU"/>
        </a:p>
      </dgm:t>
    </dgm:pt>
    <dgm:pt modelId="{4728482E-C757-4254-A5CE-8ED8AA0E9777}" type="pres">
      <dgm:prSet presAssocID="{D2741413-D0D9-49FD-8A05-2C77BB72B3CA}" presName="spacerL" presStyleCnt="0"/>
      <dgm:spPr/>
    </dgm:pt>
    <dgm:pt modelId="{67C717FB-AF0A-43B7-B748-A81DDDBF46EB}" type="pres">
      <dgm:prSet presAssocID="{D2741413-D0D9-49FD-8A05-2C77BB72B3CA}" presName="sibTrans" presStyleLbl="sibTrans2D1" presStyleIdx="0" presStyleCnt="2" custScaleX="54591" custScaleY="62084" custLinFactNeighborX="-83399" custLinFactNeighborY="1845"/>
      <dgm:spPr/>
      <dgm:t>
        <a:bodyPr/>
        <a:lstStyle/>
        <a:p>
          <a:endParaRPr lang="ru-RU"/>
        </a:p>
      </dgm:t>
    </dgm:pt>
    <dgm:pt modelId="{26FF2A37-BE7A-4EFB-B663-28A1B5B7C7E8}" type="pres">
      <dgm:prSet presAssocID="{D2741413-D0D9-49FD-8A05-2C77BB72B3CA}" presName="spacerR" presStyleCnt="0"/>
      <dgm:spPr/>
    </dgm:pt>
    <dgm:pt modelId="{582F1C10-6A2B-4E40-896D-737AF9A81CD2}" type="pres">
      <dgm:prSet presAssocID="{BDD135D1-03CB-4F32-8264-BA3722DF902C}" presName="node" presStyleLbl="node1" presStyleIdx="1" presStyleCnt="3" custScaleX="143770" custScaleY="77226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ru-RU"/>
        </a:p>
      </dgm:t>
    </dgm:pt>
    <dgm:pt modelId="{98E1746A-4AE0-41C8-B038-4D1296159D84}" type="pres">
      <dgm:prSet presAssocID="{66398122-EA36-4B38-94FE-48FD99763422}" presName="spacerL" presStyleCnt="0"/>
      <dgm:spPr/>
    </dgm:pt>
    <dgm:pt modelId="{3E20EEDC-1824-4741-ADA2-D90F831E8ACE}" type="pres">
      <dgm:prSet presAssocID="{66398122-EA36-4B38-94FE-48FD99763422}" presName="sibTrans" presStyleLbl="sibTrans2D1" presStyleIdx="1" presStyleCnt="2" custScaleX="54591" custScaleY="62084" custLinFactNeighborX="33188" custLinFactNeighborY="-6954"/>
      <dgm:spPr/>
      <dgm:t>
        <a:bodyPr/>
        <a:lstStyle/>
        <a:p>
          <a:endParaRPr lang="ru-RU"/>
        </a:p>
      </dgm:t>
    </dgm:pt>
    <dgm:pt modelId="{54FC9C88-36D5-472A-8463-289FB50FA296}" type="pres">
      <dgm:prSet presAssocID="{66398122-EA36-4B38-94FE-48FD99763422}" presName="spacerR" presStyleCnt="0"/>
      <dgm:spPr/>
    </dgm:pt>
    <dgm:pt modelId="{52F78B22-F28D-4CAF-971E-E10A908A5105}" type="pres">
      <dgm:prSet presAssocID="{D3E566F5-5597-4C0D-AFC2-CDDA7F62496A}" presName="node" presStyleLbl="node1" presStyleIdx="2" presStyleCnt="3" custScaleX="167853" custScaleY="91692" custLinFactNeighborX="42835" custLinFactNeighborY="2656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ru-RU"/>
        </a:p>
      </dgm:t>
    </dgm:pt>
  </dgm:ptLst>
  <dgm:cxnLst>
    <dgm:cxn modelId="{1B2914DE-24B2-4B56-B546-3D60537DEA79}" type="presOf" srcId="{B6805251-C8B2-4D1F-B2E2-8394385F2490}" destId="{DB5B99E4-5A62-4C4B-AC25-7069D2F7918E}" srcOrd="0" destOrd="0" presId="urn:microsoft.com/office/officeart/2005/8/layout/equation1"/>
    <dgm:cxn modelId="{A3D67F75-1F2F-4877-B1B3-EE144B456D75}" srcId="{2E33FE97-9744-47DA-8192-552238788009}" destId="{D3E566F5-5597-4C0D-AFC2-CDDA7F62496A}" srcOrd="2" destOrd="0" parTransId="{866FF0C5-49EA-448E-B15C-F8947BCD4F32}" sibTransId="{2335D685-F22B-4AF3-98F5-D0C0B070520A}"/>
    <dgm:cxn modelId="{0193C402-3F1A-498C-8BE7-BF7219C7FB23}" srcId="{2E33FE97-9744-47DA-8192-552238788009}" destId="{BDD135D1-03CB-4F32-8264-BA3722DF902C}" srcOrd="1" destOrd="0" parTransId="{31CD5503-98BF-4AC7-89F4-69AD007F5478}" sibTransId="{66398122-EA36-4B38-94FE-48FD99763422}"/>
    <dgm:cxn modelId="{5BBA45E4-1192-4B03-BAFB-2A9B312FD09C}" srcId="{2E33FE97-9744-47DA-8192-552238788009}" destId="{B6805251-C8B2-4D1F-B2E2-8394385F2490}" srcOrd="0" destOrd="0" parTransId="{2CF89146-98E5-48D5-B76E-90475202FAAF}" sibTransId="{D2741413-D0D9-49FD-8A05-2C77BB72B3CA}"/>
    <dgm:cxn modelId="{10F38B68-EFC9-4AEC-B729-5380FCEF276F}" type="presOf" srcId="{D2741413-D0D9-49FD-8A05-2C77BB72B3CA}" destId="{67C717FB-AF0A-43B7-B748-A81DDDBF46EB}" srcOrd="0" destOrd="0" presId="urn:microsoft.com/office/officeart/2005/8/layout/equation1"/>
    <dgm:cxn modelId="{F17F8E3A-550D-4A48-A72F-F51305A926D8}" type="presOf" srcId="{66398122-EA36-4B38-94FE-48FD99763422}" destId="{3E20EEDC-1824-4741-ADA2-D90F831E8ACE}" srcOrd="0" destOrd="0" presId="urn:microsoft.com/office/officeart/2005/8/layout/equation1"/>
    <dgm:cxn modelId="{57091D40-DDE4-4B03-9D9C-2970F3BA1699}" type="presOf" srcId="{2E33FE97-9744-47DA-8192-552238788009}" destId="{72A861F8-B1D0-4A9A-9BE9-FF7D8659ED57}" srcOrd="0" destOrd="0" presId="urn:microsoft.com/office/officeart/2005/8/layout/equation1"/>
    <dgm:cxn modelId="{8787F92E-F655-42DE-BDB5-281A128C83D4}" type="presOf" srcId="{D3E566F5-5597-4C0D-AFC2-CDDA7F62496A}" destId="{52F78B22-F28D-4CAF-971E-E10A908A5105}" srcOrd="0" destOrd="0" presId="urn:microsoft.com/office/officeart/2005/8/layout/equation1"/>
    <dgm:cxn modelId="{64458360-6F2B-463E-AFE5-6B1C3C89F91C}" type="presOf" srcId="{BDD135D1-03CB-4F32-8264-BA3722DF902C}" destId="{582F1C10-6A2B-4E40-896D-737AF9A81CD2}" srcOrd="0" destOrd="0" presId="urn:microsoft.com/office/officeart/2005/8/layout/equation1"/>
    <dgm:cxn modelId="{DFD1E9C0-6EA0-46BF-9083-D0A06E350457}" type="presParOf" srcId="{72A861F8-B1D0-4A9A-9BE9-FF7D8659ED57}" destId="{DB5B99E4-5A62-4C4B-AC25-7069D2F7918E}" srcOrd="0" destOrd="0" presId="urn:microsoft.com/office/officeart/2005/8/layout/equation1"/>
    <dgm:cxn modelId="{F6DC0DCD-FBE1-4CEE-9495-AC4D5C3021B7}" type="presParOf" srcId="{72A861F8-B1D0-4A9A-9BE9-FF7D8659ED57}" destId="{4728482E-C757-4254-A5CE-8ED8AA0E9777}" srcOrd="1" destOrd="0" presId="urn:microsoft.com/office/officeart/2005/8/layout/equation1"/>
    <dgm:cxn modelId="{F804E034-C242-49F1-A034-03214BA3C495}" type="presParOf" srcId="{72A861F8-B1D0-4A9A-9BE9-FF7D8659ED57}" destId="{67C717FB-AF0A-43B7-B748-A81DDDBF46EB}" srcOrd="2" destOrd="0" presId="urn:microsoft.com/office/officeart/2005/8/layout/equation1"/>
    <dgm:cxn modelId="{3E23A013-7C4A-4AD9-9259-D5A4FCBD5A8F}" type="presParOf" srcId="{72A861F8-B1D0-4A9A-9BE9-FF7D8659ED57}" destId="{26FF2A37-BE7A-4EFB-B663-28A1B5B7C7E8}" srcOrd="3" destOrd="0" presId="urn:microsoft.com/office/officeart/2005/8/layout/equation1"/>
    <dgm:cxn modelId="{3C84336E-137C-4DFE-BD12-1876E11E8E63}" type="presParOf" srcId="{72A861F8-B1D0-4A9A-9BE9-FF7D8659ED57}" destId="{582F1C10-6A2B-4E40-896D-737AF9A81CD2}" srcOrd="4" destOrd="0" presId="urn:microsoft.com/office/officeart/2005/8/layout/equation1"/>
    <dgm:cxn modelId="{229FC2B7-7098-4A57-AE33-3CEAF62A446B}" type="presParOf" srcId="{72A861F8-B1D0-4A9A-9BE9-FF7D8659ED57}" destId="{98E1746A-4AE0-41C8-B038-4D1296159D84}" srcOrd="5" destOrd="0" presId="urn:microsoft.com/office/officeart/2005/8/layout/equation1"/>
    <dgm:cxn modelId="{04B83C00-596E-448B-A6FC-CB84C10903B3}" type="presParOf" srcId="{72A861F8-B1D0-4A9A-9BE9-FF7D8659ED57}" destId="{3E20EEDC-1824-4741-ADA2-D90F831E8ACE}" srcOrd="6" destOrd="0" presId="urn:microsoft.com/office/officeart/2005/8/layout/equation1"/>
    <dgm:cxn modelId="{F1A214EA-E8D1-4076-8DFF-C9EBACCC6112}" type="presParOf" srcId="{72A861F8-B1D0-4A9A-9BE9-FF7D8659ED57}" destId="{54FC9C88-36D5-472A-8463-289FB50FA296}" srcOrd="7" destOrd="0" presId="urn:microsoft.com/office/officeart/2005/8/layout/equation1"/>
    <dgm:cxn modelId="{5E381002-490E-48F5-976E-B931B020B1B4}" type="presParOf" srcId="{72A861F8-B1D0-4A9A-9BE9-FF7D8659ED57}" destId="{52F78B22-F28D-4CAF-971E-E10A908A5105}" srcOrd="8" destOrd="0" presId="urn:microsoft.com/office/officeart/2005/8/layout/equation1"/>
  </dgm:cxnLst>
  <dgm:bg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B99E4-5A62-4C4B-AC25-7069D2F7918E}">
      <dsp:nvSpPr>
        <dsp:cNvPr id="0" name=""/>
        <dsp:cNvSpPr/>
      </dsp:nvSpPr>
      <dsp:spPr>
        <a:xfrm>
          <a:off x="0" y="0"/>
          <a:ext cx="2325381" cy="1516535"/>
        </a:xfrm>
        <a:prstGeom prst="bracePair">
          <a:avLst/>
        </a:prstGeom>
        <a:solidFill>
          <a:srgbClr val="D9F7A2"/>
        </a:solidFill>
        <a:ln w="317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glow rad="127000">
            <a:schemeClr val="accent6">
              <a:lumMod val="20000"/>
              <a:lumOff val="80000"/>
            </a:schemeClr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ПРОГРАММНЫЕ РАСХОДЫ                               </a:t>
          </a:r>
          <a:r>
            <a:rPr lang="ru-RU" sz="1300" b="1" kern="12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</a:t>
          </a:r>
          <a:r>
            <a:rPr lang="ru-RU" sz="1300" b="1" kern="1200" dirty="0">
              <a:solidFill>
                <a:srgbClr val="96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1 532 685,8           тыс. рублей               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(96,4%)</a:t>
          </a:r>
        </a:p>
      </dsp:txBody>
      <dsp:txXfrm>
        <a:off x="163386" y="163386"/>
        <a:ext cx="1998609" cy="1316136"/>
      </dsp:txXfrm>
    </dsp:sp>
    <dsp:sp modelId="{67C717FB-AF0A-43B7-B748-A81DDDBF46EB}">
      <dsp:nvSpPr>
        <dsp:cNvPr id="0" name=""/>
        <dsp:cNvSpPr/>
      </dsp:nvSpPr>
      <dsp:spPr>
        <a:xfrm>
          <a:off x="2611997" y="481372"/>
          <a:ext cx="518270" cy="589406"/>
        </a:xfrm>
        <a:prstGeom prst="mathPlus">
          <a:avLst/>
        </a:prstGeom>
        <a:solidFill>
          <a:srgbClr val="637345"/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680694" y="715126"/>
        <a:ext cx="380876" cy="121898"/>
      </dsp:txXfrm>
    </dsp:sp>
    <dsp:sp modelId="{582F1C10-6A2B-4E40-896D-737AF9A81CD2}">
      <dsp:nvSpPr>
        <dsp:cNvPr id="0" name=""/>
        <dsp:cNvSpPr/>
      </dsp:nvSpPr>
      <dsp:spPr>
        <a:xfrm>
          <a:off x="3374026" y="126525"/>
          <a:ext cx="2353289" cy="1264068"/>
        </a:xfrm>
        <a:prstGeom prst="bracePair">
          <a:avLst/>
        </a:prstGeom>
        <a:gradFill rotWithShape="0">
          <a:gsLst>
            <a:gs pos="81000">
              <a:schemeClr val="accent4">
                <a:lumMod val="20000"/>
                <a:lumOff val="80000"/>
              </a:schemeClr>
            </a:gs>
            <a:gs pos="100000">
              <a:srgbClr val="FEFDCA"/>
            </a:gs>
          </a:gsLst>
          <a:lin ang="5400000" scaled="0"/>
        </a:gradFill>
        <a:ln w="317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glow rad="127000">
            <a:srgbClr val="ECE5CC"/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35470D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НЕПРОГРАММНЫЕ РАСХОДЫ                </a:t>
          </a:r>
          <a:r>
            <a:rPr lang="ru-RU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57 005,6                 тыс. рублей</a:t>
          </a:r>
          <a:r>
            <a:rPr lang="en-US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</a:t>
          </a:r>
          <a:r>
            <a:rPr lang="ru-RU" sz="13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2,8%)</a:t>
          </a:r>
        </a:p>
      </dsp:txBody>
      <dsp:txXfrm>
        <a:off x="3510212" y="262711"/>
        <a:ext cx="2080917" cy="1097030"/>
      </dsp:txXfrm>
    </dsp:sp>
    <dsp:sp modelId="{3E20EEDC-1824-4741-ADA2-D90F831E8ACE}">
      <dsp:nvSpPr>
        <dsp:cNvPr id="0" name=""/>
        <dsp:cNvSpPr/>
      </dsp:nvSpPr>
      <dsp:spPr>
        <a:xfrm>
          <a:off x="5904338" y="397837"/>
          <a:ext cx="518270" cy="589406"/>
        </a:xfrm>
        <a:prstGeom prst="mathEqual">
          <a:avLst/>
        </a:prstGeom>
        <a:solidFill>
          <a:srgbClr val="63734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973035" y="519255"/>
        <a:ext cx="380876" cy="346570"/>
      </dsp:txXfrm>
    </dsp:sp>
    <dsp:sp modelId="{52F78B22-F28D-4CAF-971E-E10A908A5105}">
      <dsp:nvSpPr>
        <dsp:cNvPr id="0" name=""/>
        <dsp:cNvSpPr/>
      </dsp:nvSpPr>
      <dsp:spPr>
        <a:xfrm>
          <a:off x="6568341" y="16264"/>
          <a:ext cx="2747490" cy="1500854"/>
        </a:xfrm>
        <a:prstGeom prst="bracePair">
          <a:avLst/>
        </a:prstGeom>
        <a:gradFill rotWithShape="0">
          <a:gsLst>
            <a:gs pos="84000">
              <a:srgbClr val="FCBACE"/>
            </a:gs>
            <a:gs pos="100000">
              <a:srgbClr val="FCBACE"/>
            </a:gs>
          </a:gsLst>
          <a:lin ang="5400000" scaled="0"/>
        </a:gradFill>
        <a:ln w="31750" cap="flat" cmpd="sng" algn="ctr">
          <a:solidFill>
            <a:srgbClr val="C00000"/>
          </a:solidFill>
          <a:prstDash val="solid"/>
          <a:miter lim="800000"/>
        </a:ln>
        <a:effectLst>
          <a:glow rad="127000">
            <a:srgbClr val="F1D4C7"/>
          </a:glow>
          <a:softEdge rad="25400"/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64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ИТОГО РАСХОДОВ          </a:t>
          </a:r>
          <a:r>
            <a:rPr lang="ru-RU" sz="17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                  1 589 691,4        тыс. рублей 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(100%)</a:t>
          </a:r>
        </a:p>
      </dsp:txBody>
      <dsp:txXfrm>
        <a:off x="6730038" y="177961"/>
        <a:ext cx="2424096" cy="1302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0.18574</cdr:x>
      <cdr:y>0.23958</cdr:y>
    </cdr:from>
    <cdr:to>
      <cdr:x>0.3883</cdr:x>
      <cdr:y>0.28474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23083" y="1602296"/>
          <a:ext cx="2424418" cy="302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1 145 226,0</a:t>
          </a:r>
          <a:r>
            <a:rPr lang="en-US" sz="1300" b="1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300" b="1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тыс. рублей</a:t>
          </a:r>
        </a:p>
      </cdr:txBody>
    </cdr:sp>
  </cdr:relSizeAnchor>
  <cdr:relSizeAnchor xmlns:cdr="http://schemas.openxmlformats.org/drawingml/2006/chartDrawing">
    <cdr:from>
      <cdr:x>0.43219</cdr:x>
      <cdr:y>0.23457</cdr:y>
    </cdr:from>
    <cdr:to>
      <cdr:x>0.66094</cdr:x>
      <cdr:y>0.28725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172871" y="1568741"/>
          <a:ext cx="2737947" cy="3523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00" b="1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980 550,8 тыс. рублей</a:t>
          </a:r>
        </a:p>
      </cdr:txBody>
    </cdr:sp>
  </cdr:relSizeAnchor>
  <cdr:relSizeAnchor xmlns:cdr="http://schemas.openxmlformats.org/drawingml/2006/chartDrawing">
    <cdr:from>
      <cdr:x>0.70599</cdr:x>
      <cdr:y>0.23331</cdr:y>
    </cdr:from>
    <cdr:to>
      <cdr:x>0.91385</cdr:x>
      <cdr:y>0.28976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8449977" y="1560351"/>
          <a:ext cx="2487871" cy="3775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00" b="1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 873 098,8 тыс. рублей</a:t>
          </a:r>
        </a:p>
      </cdr:txBody>
    </cdr:sp>
  </cdr:relSizeAnchor>
  <cdr:relSizeAnchor xmlns:cdr="http://schemas.openxmlformats.org/drawingml/2006/chartDrawing">
    <cdr:from>
      <cdr:x>0</cdr:x>
      <cdr:y>0.16084</cdr:y>
    </cdr:from>
    <cdr:to>
      <cdr:x>0.10918</cdr:x>
      <cdr:y>0.20098</cdr:y>
    </cdr:to>
    <cdr:sp macro="" textlink="">
      <cdr:nvSpPr>
        <cdr:cNvPr id="7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122663" y="1048322"/>
          <a:ext cx="1236953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ClrTx/>
            <a:buFont typeface="Wingdings 3" panose="05040102010807070707" pitchFamily="18" charset="2"/>
            <a:buNone/>
            <a:defRPr/>
          </a:pPr>
          <a:endParaRPr lang="ru-RU" altLang="ru-RU" b="1" dirty="0">
            <a:solidFill>
              <a:srgbClr val="00330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0.01033</cdr:x>
      <cdr:y>0.12358</cdr:y>
    </cdr:from>
    <cdr:to>
      <cdr:x>0.76431</cdr:x>
      <cdr:y>0.1742</cdr:y>
    </cdr:to>
    <cdr:sp macro="" textlink="">
      <cdr:nvSpPr>
        <cdr:cNvPr id="10" name="TextBox 12">
          <a:extLst xmlns:a="http://schemas.openxmlformats.org/drawingml/2006/main">
            <a:ext uri="{FF2B5EF4-FFF2-40B4-BE49-F238E27FC236}">
              <a16:creationId xmlns:a16="http://schemas.microsoft.com/office/drawing/2014/main" id="{F6BD18CC-9AFB-4045-87A5-CC5DD2BE0A0F}"/>
            </a:ext>
          </a:extLst>
        </cdr:cNvPr>
        <cdr:cNvSpPr txBox="1"/>
      </cdr:nvSpPr>
      <cdr:spPr>
        <a:xfrm xmlns:a="http://schemas.openxmlformats.org/drawingml/2006/main">
          <a:off x="123636" y="826496"/>
          <a:ext cx="902442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rPr>
            <a:t>     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0.17318</cdr:x>
      <cdr:y>0.00902</cdr:y>
    </cdr:from>
    <cdr:to>
      <cdr:x>0.39488</cdr:x>
      <cdr:y>0.18439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34941DA-3B0F-4F6B-B4E7-891738BA4EE5}"/>
            </a:ext>
          </a:extLst>
        </cdr:cNvPr>
        <cdr:cNvSpPr txBox="1"/>
      </cdr:nvSpPr>
      <cdr:spPr>
        <a:xfrm xmlns:a="http://schemas.openxmlformats.org/drawingml/2006/main">
          <a:off x="2155972" y="60821"/>
          <a:ext cx="2759978" cy="1182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just"/>
          <a:r>
            <a:rPr lang="ru-RU" sz="2000" i="1" dirty="0">
              <a:latin typeface="Arial" panose="020B0604020202020204" pitchFamily="34" charset="0"/>
              <a:cs typeface="Arial" panose="020B0604020202020204" pitchFamily="34" charset="0"/>
            </a:rPr>
            <a:t>БЕЗВОЗМЕЗДНЫЕ ПОСТУПЛЕНИЯ ИЗ ВСЕХ УРОВНЕЙ БЮДЖЕТА</a:t>
          </a:r>
        </a:p>
        <a:p xmlns:a="http://schemas.openxmlformats.org/drawingml/2006/main">
          <a:pPr algn="just"/>
          <a:r>
            <a:rPr lang="ru-RU" sz="2000" i="1" dirty="0">
              <a:latin typeface="Arial" panose="020B0604020202020204" pitchFamily="34" charset="0"/>
              <a:cs typeface="Arial" panose="020B0604020202020204" pitchFamily="34" charset="0"/>
            </a:rPr>
            <a:t> В БЮДЖЕТ МУНИЦИПАЛЬНОГО ОБРАЗОВАНИЯ ГОРОД ГОРЯЧИЙ КЛЮЧ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0.79049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985A79-9BB3-4D5A-BDC6-2B5886892B19}"/>
            </a:ext>
          </a:extLst>
        </cdr:cNvPr>
        <cdr:cNvSpPr txBox="1"/>
      </cdr:nvSpPr>
      <cdr:spPr>
        <a:xfrm xmlns:a="http://schemas.openxmlformats.org/drawingml/2006/main">
          <a:off x="0" y="3354172"/>
          <a:ext cx="4588476" cy="889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/>
            <a:t>     Межбюджетные трансферты из бюджетов </a:t>
          </a:r>
        </a:p>
        <a:p xmlns:a="http://schemas.openxmlformats.org/drawingml/2006/main">
          <a:r>
            <a:rPr lang="ru-RU" sz="1800" dirty="0"/>
            <a:t>бюджетной системы Российской Федерации</a:t>
          </a:r>
        </a:p>
        <a:p xmlns:a="http://schemas.openxmlformats.org/drawingml/2006/main">
          <a:r>
            <a:rPr lang="ru-RU" sz="1800" dirty="0"/>
            <a:t>(за исключением дотаций)  </a:t>
          </a:r>
        </a:p>
      </cdr:txBody>
    </cdr:sp>
  </cdr:relSizeAnchor>
  <cdr:relSizeAnchor xmlns:cdr="http://schemas.openxmlformats.org/drawingml/2006/chartDrawing">
    <cdr:from>
      <cdr:x>0</cdr:x>
      <cdr:y>0.81679</cdr:y>
    </cdr:from>
    <cdr:to>
      <cdr:x>0.06734</cdr:x>
      <cdr:y>0.85093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318BFD5B-3B07-4515-95BB-AC428137FC42}"/>
            </a:ext>
          </a:extLst>
        </cdr:cNvPr>
        <cdr:cNvSpPr/>
      </cdr:nvSpPr>
      <cdr:spPr>
        <a:xfrm xmlns:a="http://schemas.openxmlformats.org/drawingml/2006/main">
          <a:off x="0" y="3506145"/>
          <a:ext cx="307339" cy="1465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0.10233</cdr:x>
      <cdr:y>0.73182</cdr:y>
    </cdr:from>
    <cdr:to>
      <cdr:x>0.91023</cdr:x>
      <cdr:y>0.77172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3B005B4-5E66-485E-BF28-A52A7B570B93}"/>
            </a:ext>
          </a:extLst>
        </cdr:cNvPr>
        <cdr:cNvSpPr txBox="1"/>
      </cdr:nvSpPr>
      <cdr:spPr>
        <a:xfrm xmlns:a="http://schemas.openxmlformats.org/drawingml/2006/main" flipV="1">
          <a:off x="469557" y="3105254"/>
          <a:ext cx="3707026" cy="169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0.06194</cdr:x>
      <cdr:y>0.73522</cdr:y>
    </cdr:from>
    <cdr:to>
      <cdr:x>0.45781</cdr:x>
      <cdr:y>0.9581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529245F-1B7E-4FF1-B23E-327AF946E71C}"/>
            </a:ext>
          </a:extLst>
        </cdr:cNvPr>
        <cdr:cNvSpPr txBox="1"/>
      </cdr:nvSpPr>
      <cdr:spPr>
        <a:xfrm xmlns:a="http://schemas.openxmlformats.org/drawingml/2006/main">
          <a:off x="285741" y="3101545"/>
          <a:ext cx="1826223" cy="940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/>
            <a:t>Всего расходов – 1 836 529,2 </a:t>
          </a:r>
          <a:r>
            <a:rPr lang="ru-RU" sz="1800" dirty="0" err="1"/>
            <a:t>тыс.руб</a:t>
          </a:r>
          <a:r>
            <a:rPr lang="ru-RU" sz="1800" dirty="0"/>
            <a:t>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0.54762</cdr:x>
      <cdr:y>0.96175</cdr:y>
    </cdr:from>
    <cdr:to>
      <cdr:x>0.79932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7FFE274-97A0-4D19-B10B-9789BD60DCD5}"/>
            </a:ext>
          </a:extLst>
        </cdr:cNvPr>
        <cdr:cNvSpPr txBox="1"/>
      </cdr:nvSpPr>
      <cdr:spPr>
        <a:xfrm xmlns:a="http://schemas.openxmlformats.org/drawingml/2006/main">
          <a:off x="1989437" y="4349578"/>
          <a:ext cx="914400" cy="172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2585F-EC95-4D83-95E8-9E74096BE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8A81BE-1F11-48F6-82C0-EB88387F0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F6852D-FB3C-4C36-9924-F17E307B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DC99-68A1-42EC-BB36-842DB6C572C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55B2C-CEC0-4734-A087-CAD96D46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0BE65-1925-4DCA-9085-A9214CBB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FAB0-9647-41D6-BB7D-D81CEB4C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1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BD7E4-7B9D-4CB4-9DC0-C0F11CF2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D14284-5EEB-4267-8EEA-8A752E403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CBBA6-25EE-40F2-8BB8-6A2A5FC3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DC99-68A1-42EC-BB36-842DB6C572C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BFFE4-6EF4-46B6-920D-2672C41F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9F909B-647A-4C7C-AEB6-8746E7A9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FAB0-9647-41D6-BB7D-D81CEB4C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0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8345CC-E116-4A56-B68C-875011954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D691DB-C32D-417E-B11E-AD038C10A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D8D8E-95DF-4660-979C-2BEC9D5A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DC99-68A1-42EC-BB36-842DB6C572C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B1BA7C-B867-40F8-8B46-A3A289E5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43E4C9-ECA6-4CBC-A59B-48654E14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FAB0-9647-41D6-BB7D-D81CEB4C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0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93D0A-B96B-4E96-B091-19ADB3EB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04283-BC47-41E8-B6FD-D0439D188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15164-26E8-494C-B292-93A7F16C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DC99-68A1-42EC-BB36-842DB6C572C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60921-8423-4C56-80C0-BA189B84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86B881-4588-4494-8280-F57CC147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FAB0-9647-41D6-BB7D-D81CEB4C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2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B7DE9-F049-47B4-AC1F-09D55AAB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D2D6D4-9C09-4AA7-BFF5-C935F2C90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26F63E-70DC-4D20-BF5C-FAD19E59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DC99-68A1-42EC-BB36-842DB6C572C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72E55-24D4-46FF-832D-99B025A5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5AE38B-06BD-48C2-AE39-9A211BFF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FAB0-9647-41D6-BB7D-D81CEB4C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4CF7B-32CF-4522-9C7E-2CD5170D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964BE-2A53-42E2-8CDD-60B3ED8C5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46F018-F668-4E1A-96CE-FCF00F51E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54362A-FF4E-4A5B-B893-D13FDCCB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DC99-68A1-42EC-BB36-842DB6C572C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002679-C8E0-416F-85FE-53FD9527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275CBE-AFC4-4DE7-8AE7-8A71BB20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FAB0-9647-41D6-BB7D-D81CEB4C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77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4767F-8F4D-4D70-B5E6-4C1BFBEC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9FF0B-30B2-462D-AF79-CEFFDC112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F9F1D1-7186-4606-B581-2D9578F93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F75532-203E-4241-A437-59EE2365A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621369-02F8-4364-BC6E-C2DA1FE60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535EBF-605F-4C04-B172-ADB1656F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DC99-68A1-42EC-BB36-842DB6C572C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A1DEEE-B756-4299-980A-F49787B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B5DA2-7463-4D2E-AD6E-4FC4CA2B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FAB0-9647-41D6-BB7D-D81CEB4C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8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59C98-6124-40E3-BA92-E24CF6B2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A0DF9A-B4BD-4570-BCA5-D91E2765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DC99-68A1-42EC-BB36-842DB6C572C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5B2907-C41D-49B5-A286-72BC3625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0CF1D3-17AB-4DEA-A304-135A6254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FAB0-9647-41D6-BB7D-D81CEB4C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8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2F34C3-1E21-4609-A2FE-96D5402B5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DC99-68A1-42EC-BB36-842DB6C572C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8093F0-A81A-47A4-AA92-49114C13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85CB73-2968-455B-AF44-223CE4BF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FAB0-9647-41D6-BB7D-D81CEB4C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94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FF832-775A-44DA-B810-D8E206B7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88936-FC64-4ECB-9B03-B2FAD5676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F261D1-333E-42A0-9099-39B6EFB53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BAE05C-8ED6-4D5B-B5AB-F1E21AB2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DC99-68A1-42EC-BB36-842DB6C572C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82B60D-7588-474A-82AD-A05FC9FA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8155BD-5FE2-4625-A9D2-1A525790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FAB0-9647-41D6-BB7D-D81CEB4C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85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41860-6C86-4102-88D5-5E0DD72F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2251D0-2496-4089-B512-C45F6A0D1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CAB7BE-19EF-4278-9EDD-AE0996306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631F6E-D1B4-4054-A022-B363B9FA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DC99-68A1-42EC-BB36-842DB6C572C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42FA-7FC1-4FE2-8627-7B47CA93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FA8B-D746-4BBF-A7FF-99193B39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FAB0-9647-41D6-BB7D-D81CEB4C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3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623AA-8CF0-46EE-AC8B-4C996859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CD9A3E-8AB3-455B-B273-7ED3660A2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41E5A-215F-417C-8CB2-E73260BE6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DC99-68A1-42EC-BB36-842DB6C572C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03010-BC49-4490-A0EB-4F416BF15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2B34B3-FD4B-4964-870A-BB2FD1D9D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FAB0-9647-41D6-BB7D-D81CEB4C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5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gkfu.r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psheronskfu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1394ED7-0450-4407-B641-D6C2BAA24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774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22A66-2151-40AD-B5A7-175658511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6711"/>
            <a:ext cx="9144000" cy="756355"/>
          </a:xfrm>
        </p:spPr>
        <p:txBody>
          <a:bodyPr>
            <a:normAutofit fontScale="90000"/>
          </a:bodyPr>
          <a:lstStyle/>
          <a:p>
            <a:pPr marL="0" marR="0" lvl="0" indent="0" defTabSz="1022482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БЮДЖЕТ ДЛЯ ГРАЖДАН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9105A7-2520-4F4F-B2F3-003BAC400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111" y="4815068"/>
            <a:ext cx="6231468" cy="1666754"/>
          </a:xfrm>
        </p:spPr>
        <p:txBody>
          <a:bodyPr>
            <a:normAutofit fontScale="77500" lnSpcReduction="20000"/>
          </a:bodyPr>
          <a:lstStyle/>
          <a:p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Разработан на основании решения Совета муниципального образования город Горячий Ключ от 18.12.2020 № 23                        «О бюджете муниципального образования город Горячий Ключ на 2021 год и на плановый период 20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и 20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 годов»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EA3FF-A967-4644-BA86-1A468B17E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17361" r="7096" b="27361"/>
          <a:stretch/>
        </p:blipFill>
        <p:spPr>
          <a:xfrm>
            <a:off x="99314" y="211982"/>
            <a:ext cx="2835797" cy="16030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BEEA53-154F-461A-911F-79CA693E0101}"/>
              </a:ext>
            </a:extLst>
          </p:cNvPr>
          <p:cNvSpPr txBox="1"/>
          <p:nvPr/>
        </p:nvSpPr>
        <p:spPr>
          <a:xfrm>
            <a:off x="277793" y="856527"/>
            <a:ext cx="255800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ЖИВУ. ЛЮБЛЮ. ГОРЖУСЬ</a:t>
            </a:r>
            <a:r>
              <a:rPr lang="ru-RU" sz="1600" b="1" i="1" dirty="0">
                <a:solidFill>
                  <a:srgbClr val="C00000"/>
                </a:solidFill>
                <a:latin typeface="Calibri" panose="020F0502020204030204"/>
              </a:rPr>
              <a:t>!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312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6704"/>
            <a:ext cx="10433858" cy="515391"/>
          </a:xfrm>
        </p:spPr>
        <p:txBody>
          <a:bodyPr>
            <a:normAutofit/>
          </a:bodyPr>
          <a:lstStyle/>
          <a:p>
            <a:pPr algn="ctr">
              <a:defRPr sz="1862" b="1" i="0" u="none" strike="noStrike" kern="1200" spc="0" baseline="0">
                <a:solidFill>
                  <a:srgbClr val="70AD47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СТРУКТУРА ДОХОДОВ БЮДЖЕТА, %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91900"/>
              </p:ext>
            </p:extLst>
          </p:nvPr>
        </p:nvGraphicFramePr>
        <p:xfrm>
          <a:off x="2003368" y="1080656"/>
          <a:ext cx="7946968" cy="509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756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CC2F2B-F9F0-4050-8ECF-E186C646D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36" y="790909"/>
            <a:ext cx="10461071" cy="5458889"/>
          </a:xfrm>
        </p:spPr>
        <p:txBody>
          <a:bodyPr/>
          <a:lstStyle/>
          <a:p>
            <a:pPr algn="r"/>
            <a:endParaRPr lang="ru-RU" sz="1800" dirty="0" smtClean="0"/>
          </a:p>
          <a:p>
            <a:pPr algn="r"/>
            <a:r>
              <a:rPr lang="ru-RU" sz="1800" dirty="0" err="1" smtClean="0"/>
              <a:t>тыс.руб</a:t>
            </a:r>
            <a:r>
              <a:rPr lang="ru-RU" sz="1800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97BFB0A-0C81-40A5-89E2-BDF52E034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9015" y="458400"/>
            <a:ext cx="5687736" cy="8194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500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  <a:endParaRPr lang="ru-RU" altLang="ru-RU" sz="2700" i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B90BB1E4-78FE-4828-95E9-B372D71DB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31423"/>
              </p:ext>
            </p:extLst>
          </p:nvPr>
        </p:nvGraphicFramePr>
        <p:xfrm>
          <a:off x="502017" y="1525320"/>
          <a:ext cx="10235890" cy="5086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629">
                  <a:extLst>
                    <a:ext uri="{9D8B030D-6E8A-4147-A177-3AD203B41FA5}">
                      <a16:colId xmlns:a16="http://schemas.microsoft.com/office/drawing/2014/main" val="2617675550"/>
                    </a:ext>
                  </a:extLst>
                </a:gridCol>
                <a:gridCol w="2344189">
                  <a:extLst>
                    <a:ext uri="{9D8B030D-6E8A-4147-A177-3AD203B41FA5}">
                      <a16:colId xmlns:a16="http://schemas.microsoft.com/office/drawing/2014/main" val="2635381972"/>
                    </a:ext>
                  </a:extLst>
                </a:gridCol>
                <a:gridCol w="2477192">
                  <a:extLst>
                    <a:ext uri="{9D8B030D-6E8A-4147-A177-3AD203B41FA5}">
                      <a16:colId xmlns:a16="http://schemas.microsoft.com/office/drawing/2014/main" val="27419078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1944594221"/>
                    </a:ext>
                  </a:extLst>
                </a:gridCol>
              </a:tblGrid>
              <a:tr h="37427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7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показателя</a:t>
                      </a:r>
                      <a:endParaRPr lang="ru-RU" sz="17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  <a:endParaRPr lang="ru-RU" sz="170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ru-RU" sz="170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348783"/>
                  </a:ext>
                </a:extLst>
              </a:tr>
              <a:tr h="5004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НАЛОГОВЫЕ ДОХОДЫ</a:t>
                      </a:r>
                      <a:r>
                        <a:rPr lang="ru-RU" sz="1600" dirty="0" smtClean="0"/>
                        <a:t>, </a:t>
                      </a:r>
                    </a:p>
                    <a:p>
                      <a:r>
                        <a:rPr lang="ru-RU" sz="1600" dirty="0" smtClean="0"/>
                        <a:t>в том числе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581 848,7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563 174,8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586 651,6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156414"/>
                  </a:ext>
                </a:extLst>
              </a:tr>
              <a:tr h="1696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Налог</a:t>
                      </a:r>
                      <a:r>
                        <a:rPr lang="ru-RU" sz="1600" baseline="0" dirty="0" smtClean="0"/>
                        <a:t> на прибыль    </a:t>
                      </a:r>
                    </a:p>
                    <a:p>
                      <a:r>
                        <a:rPr lang="ru-RU" sz="1600" baseline="0" dirty="0" smtClean="0"/>
                        <a:t>   организаций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15 635,0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16 400,0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17 234,0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22901"/>
                  </a:ext>
                </a:extLst>
              </a:tr>
              <a:tr h="1696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Налог на доходы физических</a:t>
                      </a:r>
                    </a:p>
                    <a:p>
                      <a:r>
                        <a:rPr lang="ru-RU" sz="1600" dirty="0" smtClean="0"/>
                        <a:t>   лиц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382 554,0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360 493,0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372 239,0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53694"/>
                  </a:ext>
                </a:extLst>
              </a:tr>
              <a:tr h="1696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Доходы</a:t>
                      </a:r>
                      <a:r>
                        <a:rPr lang="ru-RU" sz="1600" baseline="0" dirty="0" smtClean="0"/>
                        <a:t> от уплаты акцизов на</a:t>
                      </a:r>
                    </a:p>
                    <a:p>
                      <a:r>
                        <a:rPr lang="ru-RU" sz="1600" baseline="0" dirty="0" smtClean="0"/>
                        <a:t>   нефтепродукты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37 359,7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38 531,8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44 578,6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1014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Налог, взимаемый в связи с </a:t>
                      </a:r>
                    </a:p>
                    <a:p>
                      <a:r>
                        <a:rPr lang="ru-RU" sz="1600" dirty="0" smtClean="0"/>
                        <a:t>   применением упрощенной </a:t>
                      </a:r>
                    </a:p>
                    <a:p>
                      <a:r>
                        <a:rPr lang="ru-RU" sz="1600" dirty="0" smtClean="0"/>
                        <a:t>   системы налогообложения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46 500,0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48 900,0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51 600,0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443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Единый налог на вмененный</a:t>
                      </a:r>
                    </a:p>
                    <a:p>
                      <a:r>
                        <a:rPr lang="ru-RU" sz="1600" dirty="0" smtClean="0"/>
                        <a:t>  доход для отдельных видов</a:t>
                      </a:r>
                    </a:p>
                    <a:p>
                      <a:r>
                        <a:rPr lang="ru-RU" sz="1600" dirty="0" smtClean="0"/>
                        <a:t>  деятельности 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3 500,0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88903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Единый </a:t>
                      </a:r>
                    </a:p>
                    <a:p>
                      <a:r>
                        <a:rPr lang="ru-RU" sz="1600" dirty="0" smtClean="0"/>
                        <a:t>  сельскохозяйственный налог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150,0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150,0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150,0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369710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Налог, взимаемый в связи с </a:t>
                      </a:r>
                    </a:p>
                    <a:p>
                      <a:r>
                        <a:rPr lang="ru-RU" sz="1600" dirty="0" smtClean="0"/>
                        <a:t>  применением патентной </a:t>
                      </a:r>
                    </a:p>
                    <a:p>
                      <a:r>
                        <a:rPr lang="ru-RU" sz="1600" dirty="0" smtClean="0"/>
                        <a:t>  системы налогообложения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2 000,0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2 050,0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2 100,0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49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17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CC2F2B-F9F0-4050-8ECF-E186C646D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36" y="790909"/>
            <a:ext cx="10461071" cy="5458889"/>
          </a:xfrm>
        </p:spPr>
        <p:txBody>
          <a:bodyPr/>
          <a:lstStyle/>
          <a:p>
            <a:pPr algn="r"/>
            <a:endParaRPr lang="ru-RU" sz="1800" dirty="0" smtClean="0"/>
          </a:p>
          <a:p>
            <a:pPr algn="r"/>
            <a:r>
              <a:rPr lang="ru-RU" sz="1800" dirty="0" err="1" smtClean="0"/>
              <a:t>тыс.руб</a:t>
            </a:r>
            <a:r>
              <a:rPr lang="ru-RU" sz="1800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97BFB0A-0C81-40A5-89E2-BDF52E034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9015" y="458400"/>
            <a:ext cx="5687736" cy="8194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500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  <a:endParaRPr lang="ru-RU" altLang="ru-RU" sz="2700" i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B90BB1E4-78FE-4828-95E9-B372D71DB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76455"/>
              </p:ext>
            </p:extLst>
          </p:nvPr>
        </p:nvGraphicFramePr>
        <p:xfrm>
          <a:off x="502017" y="1525320"/>
          <a:ext cx="10235890" cy="5086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629">
                  <a:extLst>
                    <a:ext uri="{9D8B030D-6E8A-4147-A177-3AD203B41FA5}">
                      <a16:colId xmlns:a16="http://schemas.microsoft.com/office/drawing/2014/main" val="2617675550"/>
                    </a:ext>
                  </a:extLst>
                </a:gridCol>
                <a:gridCol w="2344189">
                  <a:extLst>
                    <a:ext uri="{9D8B030D-6E8A-4147-A177-3AD203B41FA5}">
                      <a16:colId xmlns:a16="http://schemas.microsoft.com/office/drawing/2014/main" val="2635381972"/>
                    </a:ext>
                  </a:extLst>
                </a:gridCol>
                <a:gridCol w="2477192">
                  <a:extLst>
                    <a:ext uri="{9D8B030D-6E8A-4147-A177-3AD203B41FA5}">
                      <a16:colId xmlns:a16="http://schemas.microsoft.com/office/drawing/2014/main" val="27419078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1944594221"/>
                    </a:ext>
                  </a:extLst>
                </a:gridCol>
              </a:tblGrid>
              <a:tr h="37427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7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показателя</a:t>
                      </a:r>
                      <a:endParaRPr lang="ru-RU" sz="17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  <a:endParaRPr lang="ru-RU" sz="170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ru-RU" sz="170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348783"/>
                  </a:ext>
                </a:extLst>
              </a:tr>
              <a:tr h="5004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Налог на имущество </a:t>
                      </a:r>
                    </a:p>
                    <a:p>
                      <a:r>
                        <a:rPr lang="ru-RU" sz="1600" dirty="0" smtClean="0"/>
                        <a:t>  физических лиц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30 000,0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30 000,0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30 000,0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156414"/>
                  </a:ext>
                </a:extLst>
              </a:tr>
              <a:tr h="1696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Налог</a:t>
                      </a:r>
                      <a:r>
                        <a:rPr lang="ru-RU" sz="1600" baseline="0" dirty="0" smtClean="0"/>
                        <a:t> на имущество </a:t>
                      </a:r>
                    </a:p>
                    <a:p>
                      <a:r>
                        <a:rPr lang="ru-RU" sz="1600" baseline="0" dirty="0" smtClean="0"/>
                        <a:t>  организаций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5 550,0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5 550,0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5 550,0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22901"/>
                  </a:ext>
                </a:extLst>
              </a:tr>
              <a:tr h="1696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Земельный налог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50 000,0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52 000,0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54 000,0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53694"/>
                  </a:ext>
                </a:extLst>
              </a:tr>
              <a:tr h="1696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Государственная пошлина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8 600,0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8 800,0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9 000,0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1014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НЕНАЛОГОВЫЕ ДОХОДЫ</a:t>
                      </a:r>
                      <a:r>
                        <a:rPr lang="ru-RU" sz="1600" dirty="0" smtClean="0"/>
                        <a:t>,</a:t>
                      </a:r>
                    </a:p>
                    <a:p>
                      <a:r>
                        <a:rPr lang="ru-RU" sz="1600" dirty="0" smtClean="0"/>
                        <a:t>в том числе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138 000,7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129 281,9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129 941,0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443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Доходы, получаемые в виде </a:t>
                      </a:r>
                    </a:p>
                    <a:p>
                      <a:r>
                        <a:rPr lang="ru-RU" sz="1600" dirty="0" smtClean="0"/>
                        <a:t>   арендной платы за земель- </a:t>
                      </a:r>
                    </a:p>
                    <a:p>
                      <a:r>
                        <a:rPr lang="ru-RU" sz="1600" dirty="0" smtClean="0"/>
                        <a:t>   </a:t>
                      </a:r>
                      <a:r>
                        <a:rPr lang="ru-RU" sz="1600" dirty="0" err="1" smtClean="0"/>
                        <a:t>ные</a:t>
                      </a:r>
                      <a:r>
                        <a:rPr lang="ru-RU" sz="1600" dirty="0" smtClean="0"/>
                        <a:t> участки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70 000,0 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70 000,0 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70 000,0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889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Доходы от сдачи в аренду </a:t>
                      </a:r>
                    </a:p>
                    <a:p>
                      <a:r>
                        <a:rPr lang="ru-RU" sz="1600" dirty="0" smtClean="0"/>
                        <a:t>   имущества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2 950,0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2 960,0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2 970,0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369710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Доходы от перечисления </a:t>
                      </a:r>
                    </a:p>
                    <a:p>
                      <a:r>
                        <a:rPr lang="ru-RU" sz="1600" dirty="0" smtClean="0"/>
                        <a:t>   части прибыли, остающейся</a:t>
                      </a:r>
                    </a:p>
                    <a:p>
                      <a:r>
                        <a:rPr lang="ru-RU" sz="1600" dirty="0" smtClean="0"/>
                        <a:t>   после</a:t>
                      </a:r>
                      <a:r>
                        <a:rPr lang="ru-RU" sz="1600" baseline="0" dirty="0" smtClean="0"/>
                        <a:t> уплаты налогов и иных</a:t>
                      </a:r>
                    </a:p>
                    <a:p>
                      <a:r>
                        <a:rPr lang="ru-RU" sz="1600" baseline="0" dirty="0" smtClean="0"/>
                        <a:t>   обязательных платежей </a:t>
                      </a:r>
                    </a:p>
                    <a:p>
                      <a:r>
                        <a:rPr lang="ru-RU" sz="1600" baseline="0" dirty="0" smtClean="0"/>
                        <a:t>   муниципальных унитарных </a:t>
                      </a:r>
                    </a:p>
                    <a:p>
                      <a:r>
                        <a:rPr lang="ru-RU" sz="1600" baseline="0" dirty="0" smtClean="0"/>
                        <a:t>   предприятий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740,0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760,0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780,0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060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20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CC2F2B-F9F0-4050-8ECF-E186C646D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36" y="790909"/>
            <a:ext cx="10461071" cy="5458889"/>
          </a:xfrm>
        </p:spPr>
        <p:txBody>
          <a:bodyPr/>
          <a:lstStyle/>
          <a:p>
            <a:pPr algn="r"/>
            <a:endParaRPr lang="ru-RU" sz="1800" dirty="0" smtClean="0"/>
          </a:p>
          <a:p>
            <a:pPr algn="r"/>
            <a:r>
              <a:rPr lang="ru-RU" sz="1800" dirty="0" err="1" smtClean="0"/>
              <a:t>тыс.руб</a:t>
            </a:r>
            <a:r>
              <a:rPr lang="ru-RU" sz="1800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97BFB0A-0C81-40A5-89E2-BDF52E034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9015" y="458400"/>
            <a:ext cx="5687736" cy="8194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500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  <a:endParaRPr lang="ru-RU" altLang="ru-RU" sz="2700" i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B90BB1E4-78FE-4828-95E9-B372D71DB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06766"/>
              </p:ext>
            </p:extLst>
          </p:nvPr>
        </p:nvGraphicFramePr>
        <p:xfrm>
          <a:off x="502017" y="1525320"/>
          <a:ext cx="10235890" cy="482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629">
                  <a:extLst>
                    <a:ext uri="{9D8B030D-6E8A-4147-A177-3AD203B41FA5}">
                      <a16:colId xmlns:a16="http://schemas.microsoft.com/office/drawing/2014/main" val="2617675550"/>
                    </a:ext>
                  </a:extLst>
                </a:gridCol>
                <a:gridCol w="2344189">
                  <a:extLst>
                    <a:ext uri="{9D8B030D-6E8A-4147-A177-3AD203B41FA5}">
                      <a16:colId xmlns:a16="http://schemas.microsoft.com/office/drawing/2014/main" val="2635381972"/>
                    </a:ext>
                  </a:extLst>
                </a:gridCol>
                <a:gridCol w="2477192">
                  <a:extLst>
                    <a:ext uri="{9D8B030D-6E8A-4147-A177-3AD203B41FA5}">
                      <a16:colId xmlns:a16="http://schemas.microsoft.com/office/drawing/2014/main" val="27419078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1944594221"/>
                    </a:ext>
                  </a:extLst>
                </a:gridCol>
              </a:tblGrid>
              <a:tr h="37427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7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показателя</a:t>
                      </a:r>
                      <a:endParaRPr lang="ru-RU" sz="17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  <a:endParaRPr lang="ru-RU" sz="170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ru-RU" sz="170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348783"/>
                  </a:ext>
                </a:extLst>
              </a:tr>
              <a:tr h="5004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Прочие доходы от </a:t>
                      </a:r>
                    </a:p>
                    <a:p>
                      <a:r>
                        <a:rPr lang="ru-RU" sz="1600" dirty="0" smtClean="0"/>
                        <a:t>   использования имущества, </a:t>
                      </a:r>
                    </a:p>
                    <a:p>
                      <a:r>
                        <a:rPr lang="ru-RU" sz="1600" dirty="0" smtClean="0"/>
                        <a:t>   находящегося в </a:t>
                      </a:r>
                    </a:p>
                    <a:p>
                      <a:r>
                        <a:rPr lang="ru-RU" sz="1600" dirty="0" smtClean="0"/>
                        <a:t>   собственности городских </a:t>
                      </a:r>
                    </a:p>
                    <a:p>
                      <a:r>
                        <a:rPr lang="ru-RU" sz="1600" dirty="0" smtClean="0"/>
                        <a:t>   округов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3 100,0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3 150,0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3 200,0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156414"/>
                  </a:ext>
                </a:extLst>
              </a:tr>
              <a:tr h="1696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Плата</a:t>
                      </a:r>
                      <a:r>
                        <a:rPr lang="ru-RU" sz="1600" baseline="0" dirty="0" smtClean="0"/>
                        <a:t> за негативное </a:t>
                      </a:r>
                    </a:p>
                    <a:p>
                      <a:r>
                        <a:rPr lang="ru-RU" sz="1600" baseline="0" dirty="0" smtClean="0"/>
                        <a:t>   воздействие на окружающую</a:t>
                      </a:r>
                    </a:p>
                    <a:p>
                      <a:r>
                        <a:rPr lang="ru-RU" sz="1600" baseline="0" dirty="0" smtClean="0"/>
                        <a:t>   среду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16 380,0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17 035,0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17 716,0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22901"/>
                  </a:ext>
                </a:extLst>
              </a:tr>
              <a:tr h="1696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Доходы от оказания платных</a:t>
                      </a:r>
                    </a:p>
                    <a:p>
                      <a:r>
                        <a:rPr lang="ru-RU" sz="1600" dirty="0" smtClean="0"/>
                        <a:t>   услуг (работ) и компенсации</a:t>
                      </a:r>
                    </a:p>
                    <a:p>
                      <a:r>
                        <a:rPr lang="ru-RU" sz="1600" dirty="0" smtClean="0"/>
                        <a:t>   затрат государства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257,3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222,1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210,6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53694"/>
                  </a:ext>
                </a:extLst>
              </a:tr>
              <a:tr h="1696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Доходы от продажи </a:t>
                      </a:r>
                    </a:p>
                    <a:p>
                      <a:r>
                        <a:rPr lang="ru-RU" sz="1600" dirty="0" smtClean="0"/>
                        <a:t>   материальных и </a:t>
                      </a:r>
                    </a:p>
                    <a:p>
                      <a:r>
                        <a:rPr lang="ru-RU" sz="1600" dirty="0" smtClean="0"/>
                        <a:t>   нематериальных активов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23 300,0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23 300,0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23 300,0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1014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Штрафы, санкции, </a:t>
                      </a:r>
                    </a:p>
                    <a:p>
                      <a:r>
                        <a:rPr lang="ru-RU" sz="1600" dirty="0" smtClean="0"/>
                        <a:t>   возмещение ущерба</a:t>
                      </a:r>
                      <a:endParaRPr lang="ru-RU" sz="1600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21 273,4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11 854,8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11 764,4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443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ИТОГО НАЛОГОВЫЕ И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НЕНАЛОГОВЫЕ ДОХОДЫ</a:t>
                      </a:r>
                      <a:endParaRPr lang="ru-RU" sz="1600" b="1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719 849,4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692 456,7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716 592,6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8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93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6704"/>
            <a:ext cx="367145" cy="45719"/>
          </a:xfrm>
        </p:spPr>
        <p:txBody>
          <a:bodyPr>
            <a:normAutofit fontScale="90000"/>
          </a:bodyPr>
          <a:lstStyle/>
          <a:p>
            <a:pPr algn="ctr">
              <a:defRPr sz="1862" b="1" i="0" u="none" strike="noStrike" kern="1200" spc="0" baseline="0">
                <a:solidFill>
                  <a:srgbClr val="70AD47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6">
                    <a:lumMod val="50000"/>
                    <a:alpha val="0"/>
                  </a:schemeClr>
                </a:solidFill>
              </a:rPr>
              <a:t>СТРУКТУРА ДОХОДОВ БЮДЖЕТА, %</a:t>
            </a:r>
            <a:endParaRPr lang="ru-RU" sz="2400" b="1" dirty="0">
              <a:solidFill>
                <a:schemeClr val="accent6">
                  <a:lumMod val="50000"/>
                  <a:alpha val="0"/>
                </a:schemeClr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533479"/>
              </p:ext>
            </p:extLst>
          </p:nvPr>
        </p:nvGraphicFramePr>
        <p:xfrm>
          <a:off x="838200" y="498764"/>
          <a:ext cx="10515600" cy="60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041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6704"/>
            <a:ext cx="367145" cy="45719"/>
          </a:xfrm>
        </p:spPr>
        <p:txBody>
          <a:bodyPr>
            <a:normAutofit fontScale="90000"/>
          </a:bodyPr>
          <a:lstStyle/>
          <a:p>
            <a:pPr algn="ctr">
              <a:defRPr sz="1862" b="1" i="0" u="none" strike="noStrike" kern="1200" spc="0" baseline="0">
                <a:solidFill>
                  <a:srgbClr val="70AD47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6">
                    <a:lumMod val="50000"/>
                    <a:alpha val="0"/>
                  </a:schemeClr>
                </a:solidFill>
              </a:rPr>
              <a:t>СТРУКТУРА ДОХОДОВ БЮДЖЕТА, %</a:t>
            </a:r>
            <a:endParaRPr lang="ru-RU" sz="2400" b="1" dirty="0">
              <a:solidFill>
                <a:schemeClr val="accent6">
                  <a:lumMod val="50000"/>
                  <a:alpha val="0"/>
                </a:schemeClr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946326"/>
              </p:ext>
            </p:extLst>
          </p:nvPr>
        </p:nvGraphicFramePr>
        <p:xfrm>
          <a:off x="1138844" y="498765"/>
          <a:ext cx="9991898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616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C1F1A64-E3CE-4471-9891-9758F909E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784130"/>
              </p:ext>
            </p:extLst>
          </p:nvPr>
        </p:nvGraphicFramePr>
        <p:xfrm>
          <a:off x="-713066" y="56625"/>
          <a:ext cx="12449263" cy="674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315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3037A-24A1-468E-829C-D444B309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478" y="745113"/>
            <a:ext cx="5419289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города Горячий Ключ</a:t>
            </a:r>
            <a:b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разделам бюджетной классификации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01EE80B-FE1B-4929-A1B6-09FFFFEEA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570155"/>
              </p:ext>
            </p:extLst>
          </p:nvPr>
        </p:nvGraphicFramePr>
        <p:xfrm>
          <a:off x="318783" y="1249961"/>
          <a:ext cx="10679184" cy="52120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109892">
                  <a:extLst>
                    <a:ext uri="{9D8B030D-6E8A-4147-A177-3AD203B41FA5}">
                      <a16:colId xmlns:a16="http://schemas.microsoft.com/office/drawing/2014/main" val="1281437561"/>
                    </a:ext>
                  </a:extLst>
                </a:gridCol>
                <a:gridCol w="2434887">
                  <a:extLst>
                    <a:ext uri="{9D8B030D-6E8A-4147-A177-3AD203B41FA5}">
                      <a16:colId xmlns:a16="http://schemas.microsoft.com/office/drawing/2014/main" val="833664198"/>
                    </a:ext>
                  </a:extLst>
                </a:gridCol>
                <a:gridCol w="2320495">
                  <a:extLst>
                    <a:ext uri="{9D8B030D-6E8A-4147-A177-3AD203B41FA5}">
                      <a16:colId xmlns:a16="http://schemas.microsoft.com/office/drawing/2014/main" val="3748420753"/>
                    </a:ext>
                  </a:extLst>
                </a:gridCol>
                <a:gridCol w="1813910">
                  <a:extLst>
                    <a:ext uri="{9D8B030D-6E8A-4147-A177-3AD203B41FA5}">
                      <a16:colId xmlns:a16="http://schemas.microsoft.com/office/drawing/2014/main" val="1083420348"/>
                    </a:ext>
                  </a:extLst>
                </a:gridCol>
              </a:tblGrid>
              <a:tr h="512104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tx1"/>
                          </a:solidFill>
                        </a:rPr>
                        <a:t>Наименование раздела бюджетной классификации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tx1"/>
                          </a:solidFill>
                        </a:rPr>
                        <a:t>2021 год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tx1"/>
                          </a:solidFill>
                        </a:rPr>
                        <a:t>2022 год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tx1"/>
                          </a:solidFill>
                        </a:rPr>
                        <a:t>2023 год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087388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ru-RU" sz="1400" dirty="0"/>
                        <a:t>Общегосударственные вопросы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201 370,8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148 435,7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150 160,0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052100"/>
                  </a:ext>
                </a:extLst>
              </a:tr>
              <a:tr h="297602">
                <a:tc>
                  <a:txBody>
                    <a:bodyPr/>
                    <a:lstStyle/>
                    <a:p>
                      <a:r>
                        <a:rPr lang="ru-RU" sz="1400" dirty="0"/>
                        <a:t>Национальная оборона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102,0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102,0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102,0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864262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ru-RU" sz="1400" dirty="0"/>
                        <a:t>Национальная безопасность и правоохранительная деятельность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27 672,3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29 274,9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29 274,9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14896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ru-RU" sz="1400" dirty="0"/>
                        <a:t>Национальная экономика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54 868,3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42 558,5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48 745,3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759966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ru-RU" sz="1400" dirty="0"/>
                        <a:t>Жилищно-коммунальное хозяйство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459 992,6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244 554,1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229 791,1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29435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ru-RU" sz="1400" dirty="0"/>
                        <a:t>Образование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819 333,3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826 195,4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820 375,0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058402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ru-RU" sz="1400" dirty="0"/>
                        <a:t>Культура, кинематография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102 082,7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104 603,2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93 632,8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732091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ru-RU" sz="1400" dirty="0"/>
                        <a:t>Здравоохранение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17000,0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795348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ru-RU" sz="1400" dirty="0"/>
                        <a:t>Социальная политика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105 323,3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108 863,3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110 309,6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730620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ru-RU" sz="1400" dirty="0"/>
                        <a:t>Физическая культура и спорт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60 783,9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60 209,3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63209,3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742413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ru-RU" sz="1400" dirty="0"/>
                        <a:t>Средства массовой информации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2 000,0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2 000,0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2000,0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029853"/>
                  </a:ext>
                </a:extLst>
              </a:tr>
              <a:tr h="512104">
                <a:tc>
                  <a:txBody>
                    <a:bodyPr/>
                    <a:lstStyle/>
                    <a:p>
                      <a:r>
                        <a:rPr lang="ru-RU" sz="1400" dirty="0"/>
                        <a:t>Обслуживание государственного и муниципального долга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3 000,0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3 000,0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92878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ru-RU" sz="1400" dirty="0"/>
                        <a:t>Условно утвержденные расходы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20 387,8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42 091,4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43182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ИТОГО: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/>
                        <a:t>1 836 529,2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/>
                        <a:t>1 607 184,2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/>
                        <a:t>1 598 691,4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3246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97C4C1-3D11-4268-83C0-5A78DF2E205C}"/>
              </a:ext>
            </a:extLst>
          </p:cNvPr>
          <p:cNvSpPr txBox="1"/>
          <p:nvPr/>
        </p:nvSpPr>
        <p:spPr>
          <a:xfrm>
            <a:off x="10002758" y="880629"/>
            <a:ext cx="109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9499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71AE5-4517-430A-B902-8F68B350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7757" y="148282"/>
            <a:ext cx="6300133" cy="967454"/>
          </a:xfrm>
        </p:spPr>
        <p:txBody>
          <a:bodyPr>
            <a:norm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бюджетов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Горячий Ключ на 2021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9A02EE-4143-42DE-BDDC-9CBA62786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445741"/>
            <a:ext cx="9753600" cy="4374291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6AE47B-DA99-4F05-96C6-B86F7FEA5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929525"/>
              </p:ext>
            </p:extLst>
          </p:nvPr>
        </p:nvGraphicFramePr>
        <p:xfrm>
          <a:off x="721452" y="1610686"/>
          <a:ext cx="11014745" cy="5099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046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A9C3966-0BDB-46C7-B2B4-1297E4166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33433"/>
              </p:ext>
            </p:extLst>
          </p:nvPr>
        </p:nvGraphicFramePr>
        <p:xfrm>
          <a:off x="272191" y="1286950"/>
          <a:ext cx="4588131" cy="413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EBBEEB4-61B0-4496-99D0-07107ED10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26836"/>
              </p:ext>
            </p:extLst>
          </p:nvPr>
        </p:nvGraphicFramePr>
        <p:xfrm>
          <a:off x="4584356" y="1198606"/>
          <a:ext cx="3719384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5040D7A-E023-40BA-90C4-EAA3DF14A5C6}"/>
              </a:ext>
            </a:extLst>
          </p:cNvPr>
          <p:cNvSpPr txBox="1"/>
          <p:nvPr/>
        </p:nvSpPr>
        <p:spPr>
          <a:xfrm>
            <a:off x="4584357" y="4300151"/>
            <a:ext cx="38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Всего расходов – 1 607 184,2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55FC01C-2684-430F-A24F-1574856A9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929909"/>
              </p:ext>
            </p:extLst>
          </p:nvPr>
        </p:nvGraphicFramePr>
        <p:xfrm>
          <a:off x="7675701" y="536894"/>
          <a:ext cx="4692726" cy="412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824A90-A515-4761-B3E3-B5AF725E111E}"/>
              </a:ext>
            </a:extLst>
          </p:cNvPr>
          <p:cNvSpPr txBox="1"/>
          <p:nvPr/>
        </p:nvSpPr>
        <p:spPr>
          <a:xfrm>
            <a:off x="8476392" y="4300152"/>
            <a:ext cx="38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Всего расходов – 1589 691,4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335A6-ADDD-452D-9E2E-30E6D64A631B}"/>
              </a:ext>
            </a:extLst>
          </p:cNvPr>
          <p:cNvSpPr txBox="1"/>
          <p:nvPr/>
        </p:nvSpPr>
        <p:spPr>
          <a:xfrm>
            <a:off x="4901513" y="4669483"/>
            <a:ext cx="436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2021 год – 992 572,7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CE1F9-0E72-4AAF-8D2B-F4F561CC6386}"/>
              </a:ext>
            </a:extLst>
          </p:cNvPr>
          <p:cNvSpPr txBox="1"/>
          <p:nvPr/>
        </p:nvSpPr>
        <p:spPr>
          <a:xfrm>
            <a:off x="4901513" y="4858656"/>
            <a:ext cx="5083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2022 год – 857 495,3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05E8C-6D6A-4A2D-80B8-2F783C372D84}"/>
              </a:ext>
            </a:extLst>
          </p:cNvPr>
          <p:cNvSpPr txBox="1"/>
          <p:nvPr/>
        </p:nvSpPr>
        <p:spPr>
          <a:xfrm>
            <a:off x="4901513" y="5047828"/>
            <a:ext cx="618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2023 год – 747 864,2 </a:t>
            </a:r>
            <a:r>
              <a:rPr lang="ru-RU" dirty="0" err="1"/>
              <a:t>тыс.руб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47A93E-AA39-4F09-96AA-5D96ABEF0D3E}"/>
              </a:ext>
            </a:extLst>
          </p:cNvPr>
          <p:cNvSpPr txBox="1"/>
          <p:nvPr/>
        </p:nvSpPr>
        <p:spPr>
          <a:xfrm>
            <a:off x="574004" y="5745206"/>
            <a:ext cx="401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Полномочия местного бюджета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40B6BED-D29F-47A5-A562-BB295350F280}"/>
              </a:ext>
            </a:extLst>
          </p:cNvPr>
          <p:cNvSpPr/>
          <p:nvPr/>
        </p:nvSpPr>
        <p:spPr>
          <a:xfrm>
            <a:off x="258256" y="5852883"/>
            <a:ext cx="310652" cy="1539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88CCFC-CEDE-4642-911A-B99ABBB1C98A}"/>
              </a:ext>
            </a:extLst>
          </p:cNvPr>
          <p:cNvSpPr txBox="1"/>
          <p:nvPr/>
        </p:nvSpPr>
        <p:spPr>
          <a:xfrm>
            <a:off x="4860323" y="5773450"/>
            <a:ext cx="618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2021 год – 843 956,5 </a:t>
            </a:r>
            <a:r>
              <a:rPr lang="ru-RU" dirty="0" err="1"/>
              <a:t>тыс.руб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8C86F-791D-4343-8771-94BAEA3B73A5}"/>
              </a:ext>
            </a:extLst>
          </p:cNvPr>
          <p:cNvSpPr txBox="1"/>
          <p:nvPr/>
        </p:nvSpPr>
        <p:spPr>
          <a:xfrm>
            <a:off x="4860323" y="6015684"/>
            <a:ext cx="618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2022 год- 749 688,9 </a:t>
            </a:r>
            <a:r>
              <a:rPr lang="ru-RU" dirty="0" err="1"/>
              <a:t>тыс.руб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2823C-113C-4A0B-9A08-391396D02A5D}"/>
              </a:ext>
            </a:extLst>
          </p:cNvPr>
          <p:cNvSpPr txBox="1"/>
          <p:nvPr/>
        </p:nvSpPr>
        <p:spPr>
          <a:xfrm>
            <a:off x="4860323" y="6286162"/>
            <a:ext cx="618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2023 год – 841 827,2 </a:t>
            </a:r>
            <a:r>
              <a:rPr lang="ru-RU" dirty="0" err="1"/>
              <a:t>тыс.руб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63E87D-9B91-4CB7-8955-142DF16F1344}"/>
              </a:ext>
            </a:extLst>
          </p:cNvPr>
          <p:cNvSpPr txBox="1"/>
          <p:nvPr/>
        </p:nvSpPr>
        <p:spPr>
          <a:xfrm>
            <a:off x="1493014" y="281797"/>
            <a:ext cx="61826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расходов бюджета </a:t>
            </a:r>
            <a:b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Горячий Ключ по полномочиям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5074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91FD5-97B8-495E-8896-6362623C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992" y="365125"/>
            <a:ext cx="5276974" cy="1325563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ГОРОД ГОРЯЧИЙ КЛЮЧ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– КУРОРТ, РАСПОЛОЖЕННЫЙ В СЕВЕРНЫХ ПРЕДГОРЬЯХ ГЛАВНОГО КАВКАЗСКОГО ХРЕБТА, В 60 КМ К ЮГУ ОТ КРАСНОДАРА, В ДОЛИНЕ РЕКИ ПСЕКУПС. ЯВЛЯЕТСЯ ОДНИМ ИЗ СТАРЕЙШИХ НА КАВКАЗЕ БАЛЬНЕОЛОГИЧЕСКИМ КУРОРТОМ.</a:t>
            </a:r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A58FD25E-A74A-475A-AB51-14215A97B9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1825625"/>
            <a:ext cx="5486400" cy="4351338"/>
          </a:xfrm>
        </p:spPr>
      </p:pic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EB22FC2F-2EA4-4B51-8F52-AA0EAA6A4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68" y="1825625"/>
            <a:ext cx="5486400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B6D44D-31E1-4680-80FD-862835A517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17361" r="7096" b="27361"/>
          <a:stretch/>
        </p:blipFill>
        <p:spPr>
          <a:xfrm>
            <a:off x="0" y="27916"/>
            <a:ext cx="2835797" cy="1603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8F5B4-3074-4195-AB28-AE07D288442B}"/>
              </a:ext>
            </a:extLst>
          </p:cNvPr>
          <p:cNvSpPr txBox="1"/>
          <p:nvPr/>
        </p:nvSpPr>
        <p:spPr>
          <a:xfrm>
            <a:off x="185195" y="833377"/>
            <a:ext cx="2650602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i="1" dirty="0">
                <a:solidFill>
                  <a:srgbClr val="C00000"/>
                </a:solidFill>
                <a:latin typeface="Calibri" panose="020F0502020204030204"/>
              </a:rPr>
              <a:t> 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ЖИВУ. ЛЮБЛЮ.ГОРЖУСЬ</a:t>
            </a:r>
            <a:r>
              <a:rPr lang="ru-RU" sz="1600" b="1" i="1" dirty="0">
                <a:solidFill>
                  <a:srgbClr val="C00000"/>
                </a:solidFill>
                <a:latin typeface="Calibri" panose="020F0502020204030204"/>
              </a:rPr>
              <a:t>!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9232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63C1C328-F47B-41B3-BCC4-5E12DD9C2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9402"/>
              </p:ext>
            </p:extLst>
          </p:nvPr>
        </p:nvGraphicFramePr>
        <p:xfrm>
          <a:off x="1325646" y="2558885"/>
          <a:ext cx="9152548" cy="33891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tableStyleId>{5C22544A-7EE6-4342-B048-85BDC9FD1C3A}</a:tableStyleId>
              </a:tblPr>
              <a:tblGrid>
                <a:gridCol w="693630">
                  <a:extLst>
                    <a:ext uri="{9D8B030D-6E8A-4147-A177-3AD203B41FA5}">
                      <a16:colId xmlns:a16="http://schemas.microsoft.com/office/drawing/2014/main" val="3943980437"/>
                    </a:ext>
                  </a:extLst>
                </a:gridCol>
                <a:gridCol w="2967388">
                  <a:extLst>
                    <a:ext uri="{9D8B030D-6E8A-4147-A177-3AD203B41FA5}">
                      <a16:colId xmlns:a16="http://schemas.microsoft.com/office/drawing/2014/main" val="529992611"/>
                    </a:ext>
                  </a:extLst>
                </a:gridCol>
                <a:gridCol w="1830510">
                  <a:extLst>
                    <a:ext uri="{9D8B030D-6E8A-4147-A177-3AD203B41FA5}">
                      <a16:colId xmlns:a16="http://schemas.microsoft.com/office/drawing/2014/main" val="3887594630"/>
                    </a:ext>
                  </a:extLst>
                </a:gridCol>
                <a:gridCol w="1830510">
                  <a:extLst>
                    <a:ext uri="{9D8B030D-6E8A-4147-A177-3AD203B41FA5}">
                      <a16:colId xmlns:a16="http://schemas.microsoft.com/office/drawing/2014/main" val="4008053512"/>
                    </a:ext>
                  </a:extLst>
                </a:gridCol>
                <a:gridCol w="1830510">
                  <a:extLst>
                    <a:ext uri="{9D8B030D-6E8A-4147-A177-3AD203B41FA5}">
                      <a16:colId xmlns:a16="http://schemas.microsoft.com/office/drawing/2014/main" val="2233553145"/>
                    </a:ext>
                  </a:extLst>
                </a:gridCol>
              </a:tblGrid>
              <a:tr h="545441">
                <a:tc rowSpan="2"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№ п/п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Объёмы финансирования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729257"/>
                  </a:ext>
                </a:extLst>
              </a:tr>
              <a:tr h="468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704651"/>
                  </a:ext>
                </a:extLst>
              </a:tr>
              <a:tr h="475037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Экология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196 900,0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136 808,3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98 450,0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494350"/>
                  </a:ext>
                </a:extLst>
              </a:tr>
              <a:tr h="475037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Культура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8 761,2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11 220,4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053134"/>
                  </a:ext>
                </a:extLst>
              </a:tr>
              <a:tr h="475037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1 161,9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2 065,2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748748"/>
                  </a:ext>
                </a:extLst>
              </a:tr>
              <a:tr h="475037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Жильё и городская среда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116 197,4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29 550,3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948731"/>
                  </a:ext>
                </a:extLst>
              </a:tr>
              <a:tr h="475037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323 020,5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179 644,2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98 450,0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6852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8BE24B-BB15-4DEC-9585-C5C0C2C59183}"/>
              </a:ext>
            </a:extLst>
          </p:cNvPr>
          <p:cNvSpPr txBox="1"/>
          <p:nvPr/>
        </p:nvSpPr>
        <p:spPr>
          <a:xfrm>
            <a:off x="3572142" y="716914"/>
            <a:ext cx="470018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</a:t>
            </a:r>
            <a:endParaRPr lang="ru-RU" sz="2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C8F9FB-F1F7-4DB0-8343-6EA0C69BE5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2" y="198383"/>
            <a:ext cx="2654893" cy="1991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F2DBA-1E1A-4BD7-9791-7AB8A098C862}"/>
              </a:ext>
            </a:extLst>
          </p:cNvPr>
          <p:cNvSpPr txBox="1"/>
          <p:nvPr/>
        </p:nvSpPr>
        <p:spPr>
          <a:xfrm>
            <a:off x="9540693" y="2189553"/>
            <a:ext cx="93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тыс.руб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94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1E7E8187-A8B7-4C0F-B477-308C46673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88995"/>
              </p:ext>
            </p:extLst>
          </p:nvPr>
        </p:nvGraphicFramePr>
        <p:xfrm>
          <a:off x="230735" y="369332"/>
          <a:ext cx="11781801" cy="629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81">
                  <a:extLst>
                    <a:ext uri="{9D8B030D-6E8A-4147-A177-3AD203B41FA5}">
                      <a16:colId xmlns:a16="http://schemas.microsoft.com/office/drawing/2014/main" val="3237282860"/>
                    </a:ext>
                  </a:extLst>
                </a:gridCol>
                <a:gridCol w="7183688">
                  <a:extLst>
                    <a:ext uri="{9D8B030D-6E8A-4147-A177-3AD203B41FA5}">
                      <a16:colId xmlns:a16="http://schemas.microsoft.com/office/drawing/2014/main" val="4221956596"/>
                    </a:ext>
                  </a:extLst>
                </a:gridCol>
                <a:gridCol w="1436736">
                  <a:extLst>
                    <a:ext uri="{9D8B030D-6E8A-4147-A177-3AD203B41FA5}">
                      <a16:colId xmlns:a16="http://schemas.microsoft.com/office/drawing/2014/main" val="2500391366"/>
                    </a:ext>
                  </a:extLst>
                </a:gridCol>
                <a:gridCol w="1435497">
                  <a:extLst>
                    <a:ext uri="{9D8B030D-6E8A-4147-A177-3AD203B41FA5}">
                      <a16:colId xmlns:a16="http://schemas.microsoft.com/office/drawing/2014/main" val="1668195285"/>
                    </a:ext>
                  </a:extLst>
                </a:gridCol>
                <a:gridCol w="1244199">
                  <a:extLst>
                    <a:ext uri="{9D8B030D-6E8A-4147-A177-3AD203B41FA5}">
                      <a16:colId xmlns:a16="http://schemas.microsoft.com/office/drawing/2014/main" val="1311521824"/>
                    </a:ext>
                  </a:extLst>
                </a:gridCol>
              </a:tblGrid>
              <a:tr h="2424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765075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Информационное освещение деятельности органов местного самоуправления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640000"/>
                  </a:ext>
                </a:extLst>
              </a:tr>
              <a:tr h="21984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и регулирования рынков сельскохозяйственной продукции, сырья и продовольствия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068236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17 299,5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17 423,5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17 423,5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708944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155018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инвестиционной привлекательности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915455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17 573,5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17 573,5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14 573,5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756661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объектами инженерной инфраструктуры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11 693,1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32 540,0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25813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муниципальной политики в отдельных секторах экономики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136 024,2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89 143,1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91 493,1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038091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Информатизация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489505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 коррупции в администрации муниципального образования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454555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747 405,3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760 188,8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754 618,3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536087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Безопасность, профилактика терроризма и экстремизма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57144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 развитие детей и молодежи, становление и укрепление семейных традиций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01616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Горячего Ключа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42 552,3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44 119,9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44 119,9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269673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154 733,5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159 046,5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147 826,2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361335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 развитие традиционной народной культуры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672903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Горячего Ключа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9 370,5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9 272,2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9 272,2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046017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58 117,7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59 784,3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62 784,3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109845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 нашего двора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995771"/>
                  </a:ext>
                </a:extLst>
              </a:tr>
              <a:tr h="2800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спортивных сооружений на территории муниципального образования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8 674,40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5296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02F3DD-04AB-44EE-B230-25414D20D5CA}"/>
              </a:ext>
            </a:extLst>
          </p:cNvPr>
          <p:cNvSpPr txBox="1"/>
          <p:nvPr/>
        </p:nvSpPr>
        <p:spPr>
          <a:xfrm>
            <a:off x="882354" y="0"/>
            <a:ext cx="6105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города Горячий Ключ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68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0E6DBA4D-D9BB-4CFA-9FA6-12D4D3041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598776"/>
              </p:ext>
            </p:extLst>
          </p:nvPr>
        </p:nvGraphicFramePr>
        <p:xfrm>
          <a:off x="145279" y="546932"/>
          <a:ext cx="11126625" cy="555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817">
                  <a:extLst>
                    <a:ext uri="{9D8B030D-6E8A-4147-A177-3AD203B41FA5}">
                      <a16:colId xmlns:a16="http://schemas.microsoft.com/office/drawing/2014/main" val="1044921792"/>
                    </a:ext>
                  </a:extLst>
                </a:gridCol>
                <a:gridCol w="6981933">
                  <a:extLst>
                    <a:ext uri="{9D8B030D-6E8A-4147-A177-3AD203B41FA5}">
                      <a16:colId xmlns:a16="http://schemas.microsoft.com/office/drawing/2014/main" val="446712983"/>
                    </a:ext>
                  </a:extLst>
                </a:gridCol>
                <a:gridCol w="1361269">
                  <a:extLst>
                    <a:ext uri="{9D8B030D-6E8A-4147-A177-3AD203B41FA5}">
                      <a16:colId xmlns:a16="http://schemas.microsoft.com/office/drawing/2014/main" val="4145263264"/>
                    </a:ext>
                  </a:extLst>
                </a:gridCol>
                <a:gridCol w="1369724">
                  <a:extLst>
                    <a:ext uri="{9D8B030D-6E8A-4147-A177-3AD203B41FA5}">
                      <a16:colId xmlns:a16="http://schemas.microsoft.com/office/drawing/2014/main" val="498451951"/>
                    </a:ext>
                  </a:extLst>
                </a:gridCol>
                <a:gridCol w="963882">
                  <a:extLst>
                    <a:ext uri="{9D8B030D-6E8A-4147-A177-3AD203B41FA5}">
                      <a16:colId xmlns:a16="http://schemas.microsoft.com/office/drawing/2014/main" val="520015344"/>
                    </a:ext>
                  </a:extLst>
                </a:gridCol>
              </a:tblGrid>
              <a:tr h="4477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17180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санаторного-курортного и туристического комплекса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738971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26 985,3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28 587,9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28 587,9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086034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116 197,4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29 550,3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520102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допризывной подготовке молодежи к военной службе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632279"/>
                  </a:ext>
                </a:extLst>
              </a:tr>
              <a:tr h="44779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 и экстремизма, а также минимизация и ликвидация их проявлений на территории муниципального образования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052551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 и защита населения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670468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Дорожной хозяйство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37 359,7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38 531,8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44 578,6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341470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коммунального комплекса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342 985,8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209 462,6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231 249,9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25843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правопорядка, профилактика правонарушений и усиление борьбы с преступностью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131928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оказанию поддержки и развитие казачьих обществ </a:t>
                      </a:r>
                      <a:r>
                        <a:rPr lang="ru-RU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Горячеключевского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районного казачьего общества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81197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Гармонизация межнациональных отношений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454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59 767,0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61 809,9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63 256,2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49354"/>
                  </a:ext>
                </a:extLst>
              </a:tr>
              <a:tr h="44779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социально ориентированных некоммерческих организаций и развитие гражданского общества, реализация и функционирование территориального общественного самоуправления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951330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градостроительной документации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11 993,9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113002"/>
                  </a:ext>
                </a:extLst>
              </a:tr>
              <a:tr h="2686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902375"/>
                  </a:ext>
                </a:extLst>
              </a:tr>
              <a:tr h="431425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1 821 534,4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1 571 556,2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1 532 685,8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0185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1532DA-F7B7-4216-BEAD-57E7DA5191A5}"/>
              </a:ext>
            </a:extLst>
          </p:cNvPr>
          <p:cNvSpPr txBox="1"/>
          <p:nvPr/>
        </p:nvSpPr>
        <p:spPr>
          <a:xfrm>
            <a:off x="1108816" y="0"/>
            <a:ext cx="928287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города Горячий Ключ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E4A86-4507-4712-A76F-BCB85DA539A8}"/>
              </a:ext>
            </a:extLst>
          </p:cNvPr>
          <p:cNvSpPr txBox="1"/>
          <p:nvPr/>
        </p:nvSpPr>
        <p:spPr>
          <a:xfrm>
            <a:off x="10391686" y="261610"/>
            <a:ext cx="99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701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B2646D6-1FD2-4B03-9465-A6DE6FDB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62" y="405593"/>
            <a:ext cx="8545794" cy="457531"/>
          </a:xfrm>
        </p:spPr>
        <p:txBody>
          <a:bodyPr>
            <a:noAutofit/>
          </a:bodyPr>
          <a:lstStyle/>
          <a:p>
            <a:pPr algn="ctr"/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муниципальных программ в расходах бюджета</a:t>
            </a:r>
            <a:b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Горячий Ключ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438A46A-9AAC-48B8-A97C-F0EB8291B6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34575" y="1926501"/>
            <a:ext cx="934541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endParaRPr lang="ru-RU" altLang="ru-RU" sz="1600" b="1" u="sng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2000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2021           год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C5B1D1F-9BEE-4A5E-A496-A06D6AEA4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82" y="3867602"/>
            <a:ext cx="9345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2000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2022           год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E5971D5-28D1-4755-A599-A4B69D4D0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81" y="5657892"/>
            <a:ext cx="9345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ru-RU" altLang="ru-RU" sz="2000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2023           год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BA40AD3-029D-4B22-AF08-30D589805035}"/>
              </a:ext>
            </a:extLst>
          </p:cNvPr>
          <p:cNvGrpSpPr/>
          <p:nvPr/>
        </p:nvGrpSpPr>
        <p:grpSpPr>
          <a:xfrm>
            <a:off x="1652758" y="1508877"/>
            <a:ext cx="2313521" cy="1593663"/>
            <a:chOff x="0" y="0"/>
            <a:chExt cx="2313521" cy="1593663"/>
          </a:xfrm>
          <a:scene3d>
            <a:camera prst="orthographicFront"/>
            <a:lightRig rig="threePt" dir="t"/>
          </a:scene3d>
        </p:grpSpPr>
        <p:sp>
          <p:nvSpPr>
            <p:cNvPr id="13" name="Двойные фигурные скобки 12">
              <a:extLst>
                <a:ext uri="{FF2B5EF4-FFF2-40B4-BE49-F238E27FC236}">
                  <a16:creationId xmlns:a16="http://schemas.microsoft.com/office/drawing/2014/main" id="{621EEA61-BB73-4FCE-91B4-2304CD2007F5}"/>
                </a:ext>
              </a:extLst>
            </p:cNvPr>
            <p:cNvSpPr/>
            <p:nvPr/>
          </p:nvSpPr>
          <p:spPr>
            <a:xfrm>
              <a:off x="0" y="0"/>
              <a:ext cx="2313521" cy="1524966"/>
            </a:xfrm>
            <a:prstGeom prst="bracePair">
              <a:avLst/>
            </a:prstGeom>
            <a:solidFill>
              <a:srgbClr val="D9F7A2"/>
            </a:solidFill>
            <a:ln w="31750">
              <a:solidFill>
                <a:schemeClr val="accent6">
                  <a:lumMod val="75000"/>
                </a:schemeClr>
              </a:solidFill>
            </a:ln>
            <a:effectLst>
              <a:glow rad="127000">
                <a:schemeClr val="accent6">
                  <a:lumMod val="20000"/>
                  <a:lumOff val="80000"/>
                </a:schemeClr>
              </a:glow>
              <a:softEdge rad="25400"/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Двойные фигурные скобки 4">
              <a:extLst>
                <a:ext uri="{FF2B5EF4-FFF2-40B4-BE49-F238E27FC236}">
                  <a16:creationId xmlns:a16="http://schemas.microsoft.com/office/drawing/2014/main" id="{34373786-EF96-4ED2-BCA0-AA558AA303AA}"/>
                </a:ext>
              </a:extLst>
            </p:cNvPr>
            <p:cNvSpPr txBox="1"/>
            <p:nvPr/>
          </p:nvSpPr>
          <p:spPr>
            <a:xfrm>
              <a:off x="164295" y="164294"/>
              <a:ext cx="1984931" cy="1429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1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rgbClr val="0033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ПРОГРАММНЫЕ РАСХОДЫ                                               </a:t>
              </a:r>
              <a:r>
                <a:rPr lang="ru-RU" sz="1600" b="1" kern="1200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1 82</a:t>
              </a:r>
              <a:r>
                <a:rPr lang="ru-RU" sz="1600" b="1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1 534,4     </a:t>
              </a:r>
              <a:r>
                <a:rPr lang="ru-RU" sz="1300" b="1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тыс</a:t>
              </a:r>
              <a:r>
                <a:rPr lang="ru-RU" sz="1300" b="1" kern="1200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. рублей                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(99,2%)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4929A17-06DD-49B0-A9AF-896A5F2210E3}"/>
              </a:ext>
            </a:extLst>
          </p:cNvPr>
          <p:cNvGrpSpPr/>
          <p:nvPr/>
        </p:nvGrpSpPr>
        <p:grpSpPr>
          <a:xfrm>
            <a:off x="4160905" y="1964767"/>
            <a:ext cx="521151" cy="592683"/>
            <a:chOff x="2615255" y="438347"/>
            <a:chExt cx="521151" cy="592683"/>
          </a:xfrm>
        </p:grpSpPr>
        <p:sp>
          <p:nvSpPr>
            <p:cNvPr id="16" name="Знак ''плюс'' 15">
              <a:extLst>
                <a:ext uri="{FF2B5EF4-FFF2-40B4-BE49-F238E27FC236}">
                  <a16:creationId xmlns:a16="http://schemas.microsoft.com/office/drawing/2014/main" id="{0BB0FE81-2B50-4EE9-8E51-35E7BE6B412E}"/>
                </a:ext>
              </a:extLst>
            </p:cNvPr>
            <p:cNvSpPr/>
            <p:nvPr/>
          </p:nvSpPr>
          <p:spPr>
            <a:xfrm>
              <a:off x="2615255" y="438347"/>
              <a:ext cx="521151" cy="592683"/>
            </a:xfrm>
            <a:prstGeom prst="mathPlus">
              <a:avLst/>
            </a:prstGeom>
            <a:solidFill>
              <a:srgbClr val="637345"/>
            </a:solidFill>
            <a:effectLst>
              <a:softEdge rad="12700"/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Знак ''плюс'' 4">
              <a:extLst>
                <a:ext uri="{FF2B5EF4-FFF2-40B4-BE49-F238E27FC236}">
                  <a16:creationId xmlns:a16="http://schemas.microsoft.com/office/drawing/2014/main" id="{1047937C-371E-4E5C-B204-7B97EC85C485}"/>
                </a:ext>
              </a:extLst>
            </p:cNvPr>
            <p:cNvSpPr txBox="1"/>
            <p:nvPr/>
          </p:nvSpPr>
          <p:spPr>
            <a:xfrm>
              <a:off x="2684334" y="673401"/>
              <a:ext cx="382993" cy="122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800" kern="1200"/>
            </a:p>
          </p:txBody>
        </p:sp>
      </p:grpSp>
      <p:sp>
        <p:nvSpPr>
          <p:cNvPr id="19" name="Двойные фигурные скобки 18">
            <a:extLst>
              <a:ext uri="{FF2B5EF4-FFF2-40B4-BE49-F238E27FC236}">
                <a16:creationId xmlns:a16="http://schemas.microsoft.com/office/drawing/2014/main" id="{1703BF9C-2511-4226-89E1-B3B11D40E071}"/>
              </a:ext>
            </a:extLst>
          </p:cNvPr>
          <p:cNvSpPr/>
          <p:nvPr/>
        </p:nvSpPr>
        <p:spPr>
          <a:xfrm>
            <a:off x="4987712" y="1538728"/>
            <a:ext cx="2216575" cy="1444762"/>
          </a:xfrm>
          <a:prstGeom prst="bracePair">
            <a:avLst/>
          </a:prstGeom>
          <a:gradFill rotWithShape="0">
            <a:gsLst>
              <a:gs pos="81000">
                <a:schemeClr val="accent4">
                  <a:lumMod val="20000"/>
                  <a:lumOff val="80000"/>
                </a:schemeClr>
              </a:gs>
              <a:gs pos="100000">
                <a:srgbClr val="FEFDCA"/>
              </a:gs>
            </a:gsLst>
            <a:lin ang="5400000" scaled="0"/>
          </a:gradFill>
          <a:ln w="31750">
            <a:solidFill>
              <a:schemeClr val="accent4">
                <a:lumMod val="75000"/>
              </a:schemeClr>
            </a:solidFill>
          </a:ln>
          <a:effectLst>
            <a:glow rad="127000">
              <a:srgbClr val="ECE5CC"/>
            </a:glow>
            <a:softEdge rad="25400"/>
          </a:effectLst>
          <a:scene3d>
            <a:camera prst="orthographicFront"/>
            <a:lightRig rig="threePt" dir="t"/>
          </a:scene3d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E133A0C-A2CD-49DA-952B-568EC58153D5}"/>
              </a:ext>
            </a:extLst>
          </p:cNvPr>
          <p:cNvGrpSpPr/>
          <p:nvPr/>
        </p:nvGrpSpPr>
        <p:grpSpPr>
          <a:xfrm>
            <a:off x="7366883" y="1972611"/>
            <a:ext cx="521151" cy="592683"/>
            <a:chOff x="6235868" y="443455"/>
            <a:chExt cx="521151" cy="592683"/>
          </a:xfrm>
        </p:grpSpPr>
        <p:sp>
          <p:nvSpPr>
            <p:cNvPr id="22" name="Равно 21">
              <a:extLst>
                <a:ext uri="{FF2B5EF4-FFF2-40B4-BE49-F238E27FC236}">
                  <a16:creationId xmlns:a16="http://schemas.microsoft.com/office/drawing/2014/main" id="{19CD96FE-FED0-4380-AFDD-447D568D538B}"/>
                </a:ext>
              </a:extLst>
            </p:cNvPr>
            <p:cNvSpPr/>
            <p:nvPr/>
          </p:nvSpPr>
          <p:spPr>
            <a:xfrm>
              <a:off x="6235868" y="443455"/>
              <a:ext cx="521151" cy="592683"/>
            </a:xfrm>
            <a:prstGeom prst="mathEqual">
              <a:avLst/>
            </a:prstGeom>
            <a:solidFill>
              <a:srgbClr val="63734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Равно 4">
              <a:extLst>
                <a:ext uri="{FF2B5EF4-FFF2-40B4-BE49-F238E27FC236}">
                  <a16:creationId xmlns:a16="http://schemas.microsoft.com/office/drawing/2014/main" id="{628B098E-EDEF-4304-A80A-236C3B4D1F15}"/>
                </a:ext>
              </a:extLst>
            </p:cNvPr>
            <p:cNvSpPr txBox="1"/>
            <p:nvPr/>
          </p:nvSpPr>
          <p:spPr>
            <a:xfrm>
              <a:off x="6304947" y="565548"/>
              <a:ext cx="382993" cy="348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EA82FAB-5B84-4641-BD39-151D53D0042E}"/>
              </a:ext>
            </a:extLst>
          </p:cNvPr>
          <p:cNvGrpSpPr/>
          <p:nvPr/>
        </p:nvGrpSpPr>
        <p:grpSpPr>
          <a:xfrm>
            <a:off x="8168997" y="1593343"/>
            <a:ext cx="2680155" cy="1509198"/>
            <a:chOff x="6869113" y="8811"/>
            <a:chExt cx="2680155" cy="1509198"/>
          </a:xfrm>
          <a:scene3d>
            <a:camera prst="orthographicFront"/>
            <a:lightRig rig="threePt" dir="t"/>
          </a:scene3d>
        </p:grpSpPr>
        <p:sp>
          <p:nvSpPr>
            <p:cNvPr id="25" name="Двойные фигурные скобки 24">
              <a:extLst>
                <a:ext uri="{FF2B5EF4-FFF2-40B4-BE49-F238E27FC236}">
                  <a16:creationId xmlns:a16="http://schemas.microsoft.com/office/drawing/2014/main" id="{52AB9EA9-29DC-4C9A-AD20-7A0597AEE5B7}"/>
                </a:ext>
              </a:extLst>
            </p:cNvPr>
            <p:cNvSpPr/>
            <p:nvPr/>
          </p:nvSpPr>
          <p:spPr>
            <a:xfrm>
              <a:off x="6869113" y="8811"/>
              <a:ext cx="2680155" cy="1509198"/>
            </a:xfrm>
            <a:prstGeom prst="bracePair">
              <a:avLst/>
            </a:prstGeom>
            <a:gradFill rotWithShape="0">
              <a:gsLst>
                <a:gs pos="84000">
                  <a:srgbClr val="FCBACE"/>
                </a:gs>
                <a:gs pos="100000">
                  <a:srgbClr val="FCBACE"/>
                </a:gs>
              </a:gsLst>
              <a:lin ang="5400000" scaled="0"/>
            </a:gradFill>
            <a:ln w="31750">
              <a:solidFill>
                <a:srgbClr val="C00000"/>
              </a:solidFill>
            </a:ln>
            <a:effectLst>
              <a:glow rad="127000">
                <a:srgbClr val="F1D4C7"/>
              </a:glow>
              <a:softEdge rad="25400"/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Двойные фигурные скобки 4">
              <a:extLst>
                <a:ext uri="{FF2B5EF4-FFF2-40B4-BE49-F238E27FC236}">
                  <a16:creationId xmlns:a16="http://schemas.microsoft.com/office/drawing/2014/main" id="{780A9558-B98F-4E1F-80EC-A7826B6F16FD}"/>
                </a:ext>
              </a:extLst>
            </p:cNvPr>
            <p:cNvSpPr txBox="1"/>
            <p:nvPr/>
          </p:nvSpPr>
          <p:spPr>
            <a:xfrm>
              <a:off x="7031709" y="171407"/>
              <a:ext cx="2354963" cy="13097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b="1" kern="1200" dirty="0">
                  <a:solidFill>
                    <a:srgbClr val="64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ИТОГО РАСХОДОВ          </a:t>
              </a:r>
              <a:r>
                <a:rPr lang="ru-RU" sz="1700" b="1" kern="1200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1 836 529,2                      тыс. рублей  </a:t>
              </a:r>
            </a:p>
            <a:p>
              <a:pPr marL="0" lvl="0" indent="0" algn="ctr" defTabSz="7556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b="1" kern="1200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(100%)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335FF4B-B017-405C-9AC5-CD149F956D00}"/>
              </a:ext>
            </a:extLst>
          </p:cNvPr>
          <p:cNvGrpSpPr/>
          <p:nvPr/>
        </p:nvGrpSpPr>
        <p:grpSpPr>
          <a:xfrm>
            <a:off x="1652758" y="3423720"/>
            <a:ext cx="2348566" cy="1479258"/>
            <a:chOff x="0" y="368"/>
            <a:chExt cx="2258596" cy="1524966"/>
          </a:xfrm>
          <a:scene3d>
            <a:camera prst="orthographicFront"/>
            <a:lightRig rig="threePt" dir="t"/>
          </a:scene3d>
        </p:grpSpPr>
        <p:sp>
          <p:nvSpPr>
            <p:cNvPr id="28" name="Двойные фигурные скобки 27">
              <a:extLst>
                <a:ext uri="{FF2B5EF4-FFF2-40B4-BE49-F238E27FC236}">
                  <a16:creationId xmlns:a16="http://schemas.microsoft.com/office/drawing/2014/main" id="{C832DD72-8C30-41BF-9433-BA1B25CC86A1}"/>
                </a:ext>
              </a:extLst>
            </p:cNvPr>
            <p:cNvSpPr/>
            <p:nvPr/>
          </p:nvSpPr>
          <p:spPr>
            <a:xfrm>
              <a:off x="0" y="368"/>
              <a:ext cx="2258596" cy="1524966"/>
            </a:xfrm>
            <a:prstGeom prst="bracePair">
              <a:avLst/>
            </a:prstGeom>
            <a:solidFill>
              <a:srgbClr val="D9F7A2"/>
            </a:solidFill>
            <a:ln w="31750">
              <a:solidFill>
                <a:schemeClr val="accent6">
                  <a:lumMod val="75000"/>
                </a:schemeClr>
              </a:solidFill>
            </a:ln>
            <a:effectLst>
              <a:glow rad="127000">
                <a:schemeClr val="accent6">
                  <a:lumMod val="20000"/>
                  <a:lumOff val="80000"/>
                </a:schemeClr>
              </a:glow>
              <a:softEdge rad="25400"/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Двойные фигурные скобки 4">
              <a:extLst>
                <a:ext uri="{FF2B5EF4-FFF2-40B4-BE49-F238E27FC236}">
                  <a16:creationId xmlns:a16="http://schemas.microsoft.com/office/drawing/2014/main" id="{9082472C-6BE4-4821-98E7-427161CD9C3C}"/>
                </a:ext>
              </a:extLst>
            </p:cNvPr>
            <p:cNvSpPr txBox="1"/>
            <p:nvPr/>
          </p:nvSpPr>
          <p:spPr>
            <a:xfrm>
              <a:off x="164295" y="164663"/>
              <a:ext cx="1930006" cy="13234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1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b="1" kern="1200" dirty="0">
                  <a:solidFill>
                    <a:srgbClr val="0033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ПРОГРАММНЫЕ РАСХОДЫ</a:t>
              </a:r>
              <a:r>
                <a:rPr lang="ru-RU" sz="1300" b="1" kern="1200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ru-RU" sz="1600" b="1" kern="1200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1 571 556,2                        </a:t>
              </a:r>
              <a:r>
                <a:rPr lang="ru-RU" sz="1300" b="1" kern="1200" dirty="0">
                  <a:solidFill>
                    <a:srgbClr val="96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тыс. рублей                 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b="1" kern="1200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(97,8%)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793F9E5-33E6-46C4-9AF2-8AC066BADB41}"/>
              </a:ext>
            </a:extLst>
          </p:cNvPr>
          <p:cNvGrpSpPr/>
          <p:nvPr/>
        </p:nvGrpSpPr>
        <p:grpSpPr>
          <a:xfrm>
            <a:off x="4225169" y="3960514"/>
            <a:ext cx="521151" cy="592683"/>
            <a:chOff x="2615255" y="438347"/>
            <a:chExt cx="521151" cy="592683"/>
          </a:xfrm>
        </p:grpSpPr>
        <p:sp>
          <p:nvSpPr>
            <p:cNvPr id="31" name="Знак ''плюс'' 30">
              <a:extLst>
                <a:ext uri="{FF2B5EF4-FFF2-40B4-BE49-F238E27FC236}">
                  <a16:creationId xmlns:a16="http://schemas.microsoft.com/office/drawing/2014/main" id="{B654C4A7-F360-49A2-847B-5F4BD33544F9}"/>
                </a:ext>
              </a:extLst>
            </p:cNvPr>
            <p:cNvSpPr/>
            <p:nvPr/>
          </p:nvSpPr>
          <p:spPr>
            <a:xfrm>
              <a:off x="2615255" y="438347"/>
              <a:ext cx="521151" cy="592683"/>
            </a:xfrm>
            <a:prstGeom prst="mathPlus">
              <a:avLst/>
            </a:prstGeom>
            <a:solidFill>
              <a:srgbClr val="637345"/>
            </a:solidFill>
            <a:effectLst>
              <a:softEdge rad="12700"/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Знак ''плюс'' 4">
              <a:extLst>
                <a:ext uri="{FF2B5EF4-FFF2-40B4-BE49-F238E27FC236}">
                  <a16:creationId xmlns:a16="http://schemas.microsoft.com/office/drawing/2014/main" id="{33ABA793-F760-42C1-BC23-1ADB576EE490}"/>
                </a:ext>
              </a:extLst>
            </p:cNvPr>
            <p:cNvSpPr txBox="1"/>
            <p:nvPr/>
          </p:nvSpPr>
          <p:spPr>
            <a:xfrm>
              <a:off x="2684334" y="673401"/>
              <a:ext cx="382993" cy="122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800" kern="1200"/>
            </a:p>
          </p:txBody>
        </p:sp>
      </p:grpSp>
      <p:sp>
        <p:nvSpPr>
          <p:cNvPr id="33" name="Двойные фигурные скобки 4">
            <a:extLst>
              <a:ext uri="{FF2B5EF4-FFF2-40B4-BE49-F238E27FC236}">
                <a16:creationId xmlns:a16="http://schemas.microsoft.com/office/drawing/2014/main" id="{34260749-AB05-4FC8-B251-50FB08950779}"/>
              </a:ext>
            </a:extLst>
          </p:cNvPr>
          <p:cNvSpPr txBox="1"/>
          <p:nvPr/>
        </p:nvSpPr>
        <p:spPr>
          <a:xfrm>
            <a:off x="5158950" y="1833771"/>
            <a:ext cx="1797328" cy="1023672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300" b="1" kern="1200" dirty="0">
                <a:solidFill>
                  <a:srgbClr val="35470D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НЕПРОГРАММНЫЕ РАСХОДЫ                </a:t>
            </a:r>
            <a:r>
              <a:rPr lang="ru-RU" sz="1600" b="1" kern="1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14 994,8</a:t>
            </a:r>
            <a:r>
              <a:rPr lang="ru-RU" sz="1300" b="1" kern="1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тыс. рублей</a:t>
            </a:r>
            <a:r>
              <a:rPr lang="en-US" sz="1300" b="1" kern="1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kern="1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</a:t>
            </a:r>
            <a:r>
              <a:rPr lang="ru-RU" sz="1300" b="1" kern="1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0,8%)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B3514BA-64E5-4FF7-9FDF-1C2704E8116E}"/>
              </a:ext>
            </a:extLst>
          </p:cNvPr>
          <p:cNvGrpSpPr/>
          <p:nvPr/>
        </p:nvGrpSpPr>
        <p:grpSpPr>
          <a:xfrm>
            <a:off x="4970165" y="3392282"/>
            <a:ext cx="2251667" cy="1473862"/>
            <a:chOff x="3430886" y="127303"/>
            <a:chExt cx="2251667" cy="1271096"/>
          </a:xfrm>
          <a:scene3d>
            <a:camera prst="orthographicFront"/>
            <a:lightRig rig="threePt" dir="t"/>
          </a:scene3d>
        </p:grpSpPr>
        <p:sp>
          <p:nvSpPr>
            <p:cNvPr id="35" name="Двойные фигурные скобки 34">
              <a:extLst>
                <a:ext uri="{FF2B5EF4-FFF2-40B4-BE49-F238E27FC236}">
                  <a16:creationId xmlns:a16="http://schemas.microsoft.com/office/drawing/2014/main" id="{AE782484-9A36-4341-B220-FD12051CAFE8}"/>
                </a:ext>
              </a:extLst>
            </p:cNvPr>
            <p:cNvSpPr/>
            <p:nvPr/>
          </p:nvSpPr>
          <p:spPr>
            <a:xfrm>
              <a:off x="3430886" y="127303"/>
              <a:ext cx="2251667" cy="1271096"/>
            </a:xfrm>
            <a:prstGeom prst="bracePair">
              <a:avLst/>
            </a:prstGeom>
            <a:gradFill rotWithShape="0">
              <a:gsLst>
                <a:gs pos="81000">
                  <a:schemeClr val="accent4">
                    <a:lumMod val="20000"/>
                    <a:lumOff val="80000"/>
                  </a:schemeClr>
                </a:gs>
                <a:gs pos="100000">
                  <a:srgbClr val="FEFDCA"/>
                </a:gs>
              </a:gsLst>
              <a:lin ang="5400000" scaled="0"/>
            </a:gradFill>
            <a:ln w="31750">
              <a:solidFill>
                <a:schemeClr val="accent4">
                  <a:lumMod val="75000"/>
                </a:schemeClr>
              </a:solidFill>
            </a:ln>
            <a:effectLst>
              <a:glow rad="127000">
                <a:srgbClr val="ECE5CC"/>
              </a:glow>
              <a:softEdge rad="25400"/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Двойные фигурные скобки 4">
              <a:extLst>
                <a:ext uri="{FF2B5EF4-FFF2-40B4-BE49-F238E27FC236}">
                  <a16:creationId xmlns:a16="http://schemas.microsoft.com/office/drawing/2014/main" id="{08E3CD76-E5D6-44D2-A8A5-7B5023DD3ABE}"/>
                </a:ext>
              </a:extLst>
            </p:cNvPr>
            <p:cNvSpPr txBox="1"/>
            <p:nvPr/>
          </p:nvSpPr>
          <p:spPr>
            <a:xfrm>
              <a:off x="3567829" y="264246"/>
              <a:ext cx="1977781" cy="1103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b="1" kern="1200" dirty="0">
                  <a:solidFill>
                    <a:srgbClr val="35470D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НЕПРОГРАММНЫЕ РАСХОДЫ                </a:t>
              </a:r>
              <a:r>
                <a:rPr lang="ru-RU" sz="16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35 628,0</a:t>
              </a:r>
              <a:r>
                <a:rPr lang="ru-RU" sz="1300" b="1" kern="1200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                           тыс. рублей</a:t>
              </a:r>
              <a:r>
                <a:rPr lang="en-US" sz="1300" b="1" kern="1200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300" b="1" kern="1200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          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1300" b="1" kern="1200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2,2%)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E5F67D0-BD2C-4462-872E-B817C77C6F0E}"/>
              </a:ext>
            </a:extLst>
          </p:cNvPr>
          <p:cNvGrpSpPr/>
          <p:nvPr/>
        </p:nvGrpSpPr>
        <p:grpSpPr>
          <a:xfrm>
            <a:off x="7413219" y="3832871"/>
            <a:ext cx="521151" cy="592683"/>
            <a:chOff x="6235868" y="443455"/>
            <a:chExt cx="521151" cy="592683"/>
          </a:xfrm>
        </p:grpSpPr>
        <p:sp>
          <p:nvSpPr>
            <p:cNvPr id="38" name="Равно 37">
              <a:extLst>
                <a:ext uri="{FF2B5EF4-FFF2-40B4-BE49-F238E27FC236}">
                  <a16:creationId xmlns:a16="http://schemas.microsoft.com/office/drawing/2014/main" id="{8EA934CE-F6EA-4B89-9CA4-1FA4AB74218F}"/>
                </a:ext>
              </a:extLst>
            </p:cNvPr>
            <p:cNvSpPr/>
            <p:nvPr/>
          </p:nvSpPr>
          <p:spPr>
            <a:xfrm>
              <a:off x="6235868" y="443455"/>
              <a:ext cx="521151" cy="592683"/>
            </a:xfrm>
            <a:prstGeom prst="mathEqual">
              <a:avLst/>
            </a:prstGeom>
            <a:solidFill>
              <a:srgbClr val="63734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Равно 4">
              <a:extLst>
                <a:ext uri="{FF2B5EF4-FFF2-40B4-BE49-F238E27FC236}">
                  <a16:creationId xmlns:a16="http://schemas.microsoft.com/office/drawing/2014/main" id="{03827789-CFF3-46A4-A33E-41F215FCC214}"/>
                </a:ext>
              </a:extLst>
            </p:cNvPr>
            <p:cNvSpPr txBox="1"/>
            <p:nvPr/>
          </p:nvSpPr>
          <p:spPr>
            <a:xfrm>
              <a:off x="6304947" y="565548"/>
              <a:ext cx="382993" cy="348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642D096-FB79-4BCB-A632-3CCEF29E6CDB}"/>
              </a:ext>
            </a:extLst>
          </p:cNvPr>
          <p:cNvGrpSpPr/>
          <p:nvPr/>
        </p:nvGrpSpPr>
        <p:grpSpPr>
          <a:xfrm>
            <a:off x="8168997" y="3393780"/>
            <a:ext cx="2694425" cy="1509198"/>
            <a:chOff x="6854844" y="8812"/>
            <a:chExt cx="2694425" cy="1509198"/>
          </a:xfrm>
          <a:scene3d>
            <a:camera prst="orthographicFront"/>
            <a:lightRig rig="threePt" dir="t"/>
          </a:scene3d>
        </p:grpSpPr>
        <p:sp>
          <p:nvSpPr>
            <p:cNvPr id="41" name="Двойные фигурные скобки 40">
              <a:extLst>
                <a:ext uri="{FF2B5EF4-FFF2-40B4-BE49-F238E27FC236}">
                  <a16:creationId xmlns:a16="http://schemas.microsoft.com/office/drawing/2014/main" id="{A59996B8-4707-4D8B-846A-647C9FB82205}"/>
                </a:ext>
              </a:extLst>
            </p:cNvPr>
            <p:cNvSpPr/>
            <p:nvPr/>
          </p:nvSpPr>
          <p:spPr>
            <a:xfrm>
              <a:off x="6854844" y="8812"/>
              <a:ext cx="2694425" cy="1509198"/>
            </a:xfrm>
            <a:prstGeom prst="bracePair">
              <a:avLst/>
            </a:prstGeom>
            <a:gradFill rotWithShape="0">
              <a:gsLst>
                <a:gs pos="84000">
                  <a:srgbClr val="FCBACE"/>
                </a:gs>
                <a:gs pos="100000">
                  <a:srgbClr val="FCBACE"/>
                </a:gs>
              </a:gsLst>
              <a:lin ang="5400000" scaled="0"/>
            </a:gradFill>
            <a:ln w="31750">
              <a:solidFill>
                <a:srgbClr val="C00000"/>
              </a:solidFill>
            </a:ln>
            <a:effectLst>
              <a:glow rad="127000">
                <a:srgbClr val="F1D4C7"/>
              </a:glow>
              <a:softEdge rad="25400"/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Двойные фигурные скобки 4">
              <a:extLst>
                <a:ext uri="{FF2B5EF4-FFF2-40B4-BE49-F238E27FC236}">
                  <a16:creationId xmlns:a16="http://schemas.microsoft.com/office/drawing/2014/main" id="{5AEB32FC-C033-4330-B370-2CE8387002F1}"/>
                </a:ext>
              </a:extLst>
            </p:cNvPr>
            <p:cNvSpPr txBox="1"/>
            <p:nvPr/>
          </p:nvSpPr>
          <p:spPr>
            <a:xfrm>
              <a:off x="7017440" y="171408"/>
              <a:ext cx="2369233" cy="13097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b="1" kern="1200" dirty="0">
                  <a:solidFill>
                    <a:srgbClr val="64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ИТОГО РАСХОДОВ          </a:t>
              </a:r>
              <a:r>
                <a:rPr lang="ru-RU" sz="1700" b="1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1 607 184,2</a:t>
              </a:r>
              <a:r>
                <a:rPr lang="ru-RU" sz="1700" b="1" kern="1200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                       тыс. рублей 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b="1" kern="1200" dirty="0">
                  <a:solidFill>
                    <a:srgbClr val="C0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(100%)</a:t>
              </a:r>
            </a:p>
          </p:txBody>
        </p:sp>
      </p:grpSp>
      <p:graphicFrame>
        <p:nvGraphicFramePr>
          <p:cNvPr id="43" name="Схема 42">
            <a:extLst>
              <a:ext uri="{FF2B5EF4-FFF2-40B4-BE49-F238E27FC236}">
                <a16:creationId xmlns:a16="http://schemas.microsoft.com/office/drawing/2014/main" id="{4A90C3F0-8C2E-4D6A-9CB2-F20EAD3E3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206355"/>
              </p:ext>
            </p:extLst>
          </p:nvPr>
        </p:nvGraphicFramePr>
        <p:xfrm>
          <a:off x="1616053" y="5084007"/>
          <a:ext cx="9523451" cy="1517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090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15749A-52EC-4116-A871-E25A4B2B1B4A}"/>
              </a:ext>
            </a:extLst>
          </p:cNvPr>
          <p:cNvSpPr txBox="1"/>
          <p:nvPr/>
        </p:nvSpPr>
        <p:spPr>
          <a:xfrm>
            <a:off x="2340528" y="260059"/>
            <a:ext cx="43622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i="1" dirty="0"/>
              <a:t>МУНИЦИПАЛЬНЫЙ ДОЛГ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E9D0A500-3D05-4719-8C2C-FA8D44FD2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045267"/>
              </p:ext>
            </p:extLst>
          </p:nvPr>
        </p:nvGraphicFramePr>
        <p:xfrm>
          <a:off x="393479" y="849703"/>
          <a:ext cx="858815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038">
                  <a:extLst>
                    <a:ext uri="{9D8B030D-6E8A-4147-A177-3AD203B41FA5}">
                      <a16:colId xmlns:a16="http://schemas.microsoft.com/office/drawing/2014/main" val="3703949024"/>
                    </a:ext>
                  </a:extLst>
                </a:gridCol>
                <a:gridCol w="2147038">
                  <a:extLst>
                    <a:ext uri="{9D8B030D-6E8A-4147-A177-3AD203B41FA5}">
                      <a16:colId xmlns:a16="http://schemas.microsoft.com/office/drawing/2014/main" val="2301336923"/>
                    </a:ext>
                  </a:extLst>
                </a:gridCol>
                <a:gridCol w="2147038">
                  <a:extLst>
                    <a:ext uri="{9D8B030D-6E8A-4147-A177-3AD203B41FA5}">
                      <a16:colId xmlns:a16="http://schemas.microsoft.com/office/drawing/2014/main" val="25023836"/>
                    </a:ext>
                  </a:extLst>
                </a:gridCol>
                <a:gridCol w="2147038">
                  <a:extLst>
                    <a:ext uri="{9D8B030D-6E8A-4147-A177-3AD203B41FA5}">
                      <a16:colId xmlns:a16="http://schemas.microsoft.com/office/drawing/2014/main" val="4242945570"/>
                    </a:ext>
                  </a:extLst>
                </a:gridCol>
              </a:tblGrid>
              <a:tr h="3543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074071"/>
                  </a:ext>
                </a:extLst>
              </a:tr>
              <a:tr h="1948951">
                <a:tc>
                  <a:txBody>
                    <a:bodyPr/>
                    <a:lstStyle/>
                    <a:p>
                      <a:r>
                        <a:rPr lang="ru-RU" dirty="0"/>
                        <a:t>Объём муниципального внутреннего долга муниципального образования город Горячий Ключ, всего, в том числе: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94 369,5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65 823,3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63751"/>
                  </a:ext>
                </a:extLst>
              </a:tr>
              <a:tr h="885887">
                <a:tc>
                  <a:txBody>
                    <a:bodyPr/>
                    <a:lstStyle/>
                    <a:p>
                      <a:r>
                        <a:rPr lang="ru-RU" dirty="0"/>
                        <a:t>Бюджетные кредиты от других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38 865,5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35 319,3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78963"/>
                  </a:ext>
                </a:extLst>
              </a:tr>
              <a:tr h="620121">
                <a:tc>
                  <a:txBody>
                    <a:bodyPr/>
                    <a:lstStyle/>
                    <a:p>
                      <a:r>
                        <a:rPr lang="ru-RU" dirty="0"/>
                        <a:t>Кредиты кредитных организаций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35 504,0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30 504,0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8783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16FF60-E48A-4694-A724-030902594A15}"/>
              </a:ext>
            </a:extLst>
          </p:cNvPr>
          <p:cNvSpPr txBox="1"/>
          <p:nvPr/>
        </p:nvSpPr>
        <p:spPr>
          <a:xfrm>
            <a:off x="538758" y="4982198"/>
            <a:ext cx="8588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Объём муниципального долга муниципального образования город Горячий Ключ на 1 января 2021 года составил 94 369,5 тыс. рублей и не превысил предельных значений, установленных решением Совета муниципального образования город Горячий Ключ от 27 декабря 2019 года №23 «О бюджете муниципального образования город Горячий Ключ на 2021 год и на плановый период 2022 и 2023 годов».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2DF80-B742-4747-9591-CB5D8E57579C}"/>
              </a:ext>
            </a:extLst>
          </p:cNvPr>
          <p:cNvSpPr txBox="1"/>
          <p:nvPr/>
        </p:nvSpPr>
        <p:spPr>
          <a:xfrm>
            <a:off x="8131701" y="521669"/>
            <a:ext cx="99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96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2171C2-4B6C-487A-B1CD-4D387FB25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1624" y="476673"/>
            <a:ext cx="7488832" cy="529824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299970" algn="l"/>
              </a:tabLst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управления администрации </a:t>
            </a:r>
          </a:p>
          <a:p>
            <a:pPr algn="ctr">
              <a:tabLst>
                <a:tab pos="229997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город Горячий Ключ </a:t>
            </a:r>
          </a:p>
          <a:p>
            <a:pPr algn="ctr">
              <a:tabLst>
                <a:tab pos="229997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tabLst>
                <a:tab pos="229997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Юридический/фактический адрес: 353290, Краснодарский край,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г.Горячий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Ключ,</a:t>
            </a:r>
          </a:p>
          <a:p>
            <a:pPr algn="ctr">
              <a:tabLst>
                <a:tab pos="229997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ул. Ленина, д. 191.</a:t>
            </a:r>
          </a:p>
          <a:p>
            <a:pPr algn="ctr">
              <a:spcBef>
                <a:spcPts val="1200"/>
              </a:spcBef>
            </a:pPr>
            <a:r>
              <a:rPr lang="ru-RU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Телефон/факс: 8(86159) 3-56-33, 4-44-52</a:t>
            </a:r>
          </a:p>
          <a:p>
            <a:pPr algn="ctr">
              <a:spcBef>
                <a:spcPts val="1200"/>
              </a:spcBef>
            </a:pPr>
            <a:r>
              <a:rPr lang="en-US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mail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gkfu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540385" algn="l"/>
                <a:tab pos="101854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 Финансового управления администрации муниципального образования город Горячий Ключ: </a:t>
            </a:r>
            <a:r>
              <a:rPr 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gorkluch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понедельник – четверг с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 перерыв с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-50;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пятница с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 перерыв с 1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-40.</a:t>
            </a: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</a:pP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7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2147E-BE3D-4714-A699-4B0B6E366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2840" y="365761"/>
            <a:ext cx="6554625" cy="488818"/>
          </a:xfrm>
        </p:spPr>
        <p:txBody>
          <a:bodyPr>
            <a:normAutofit/>
          </a:bodyPr>
          <a:lstStyle/>
          <a:p>
            <a:r>
              <a:rPr lang="ru-RU" sz="2500" i="1" spc="-14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Уважаемые </a:t>
            </a:r>
            <a:r>
              <a:rPr lang="ru-RU" sz="2500" i="1" spc="-9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жители города Горячий Ключ!</a:t>
            </a:r>
            <a:endParaRPr lang="ru-RU" sz="25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586089-FD4C-4856-A103-7C0794BBA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4" y="1628135"/>
            <a:ext cx="11430328" cy="4674190"/>
          </a:xfrm>
        </p:spPr>
        <p:txBody>
          <a:bodyPr>
            <a:normAutofit fontScale="62500" lnSpcReduction="20000"/>
          </a:bodyPr>
          <a:lstStyle/>
          <a:p>
            <a:pPr marL="12000" marR="7200" indent="189604" algn="just">
              <a:lnSpc>
                <a:spcPct val="170000"/>
              </a:lnSpc>
              <a:spcBef>
                <a:spcPts val="90"/>
              </a:spcBef>
            </a:pP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  В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целях повышения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прозрачности </a:t>
            </a:r>
            <a:r>
              <a:rPr lang="ru-RU" sz="2600" spc="-33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бюджета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sz="2600" spc="-38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бюджетного </a:t>
            </a:r>
            <a:r>
              <a:rPr lang="ru-RU" sz="2600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процесса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финансовым 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управлением администрации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муниципального образования город Горячий Ключ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разработан информационный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ресурс </a:t>
            </a:r>
            <a:r>
              <a:rPr lang="ru-RU" sz="2600" spc="-43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«Бюджет 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для граждан».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Излагая </a:t>
            </a:r>
            <a:r>
              <a:rPr lang="ru-RU" sz="2600" spc="-1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материал,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мы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постарались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 доступной для </a:t>
            </a:r>
            <a:r>
              <a:rPr lang="ru-RU" sz="2600" spc="9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вас </a:t>
            </a:r>
            <a:r>
              <a:rPr lang="ru-RU" sz="2600" spc="-1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форме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разъяснить 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все </a:t>
            </a:r>
            <a:r>
              <a:rPr lang="ru-RU" sz="2600" spc="-28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тонкости </a:t>
            </a:r>
            <a:r>
              <a:rPr lang="ru-RU" sz="2600" spc="-2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сложных </a:t>
            </a:r>
            <a:r>
              <a:rPr lang="ru-RU" sz="2600" spc="-28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механизмов </a:t>
            </a:r>
            <a:r>
              <a:rPr lang="ru-RU" sz="2600" spc="-43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бюджетного</a:t>
            </a:r>
            <a:r>
              <a:rPr lang="ru-RU" sz="2600" spc="-24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процесса:</a:t>
            </a:r>
          </a:p>
          <a:p>
            <a:pPr marL="710406" indent="-457200" algn="just">
              <a:lnSpc>
                <a:spcPct val="170000"/>
              </a:lnSpc>
              <a:spcBef>
                <a:spcPts val="373"/>
              </a:spcBef>
              <a:buFont typeface="Arial" panose="020B0604020202020204" pitchFamily="34" charset="0"/>
              <a:buChar char="•"/>
              <a:tabLst>
                <a:tab pos="358207" algn="l"/>
              </a:tabLst>
            </a:pPr>
            <a:r>
              <a:rPr lang="ru-RU" sz="2600" spc="-28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как </a:t>
            </a:r>
            <a:r>
              <a:rPr lang="ru-RU" sz="2600" spc="-2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формируется </a:t>
            </a:r>
            <a:r>
              <a:rPr lang="ru-RU" sz="2600" spc="-43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доходная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sz="2600" spc="-38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расходная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части </a:t>
            </a:r>
            <a:r>
              <a:rPr lang="ru-RU" sz="2600" spc="-38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бюджета </a:t>
            </a:r>
            <a:r>
              <a:rPr lang="ru-RU" sz="2600" spc="-33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городского</a:t>
            </a:r>
            <a:r>
              <a:rPr lang="ru-RU" sz="2600" spc="6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600" spc="-1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округа;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710406" indent="-457200" algn="just">
              <a:lnSpc>
                <a:spcPct val="170000"/>
              </a:lnSpc>
              <a:spcBef>
                <a:spcPts val="373"/>
              </a:spcBef>
              <a:buFont typeface="Arial" panose="020B0604020202020204" pitchFamily="34" charset="0"/>
              <a:buChar char="•"/>
              <a:tabLst>
                <a:tab pos="358207" algn="l"/>
              </a:tabLst>
            </a:pPr>
            <a:r>
              <a:rPr lang="ru-RU" sz="2600" spc="-6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сколько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средств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расходуется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образование, </a:t>
            </a:r>
            <a:r>
              <a:rPr lang="ru-RU" sz="2600" spc="-47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физкультуру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sz="2600" spc="-38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спорт,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жилищно-  </a:t>
            </a:r>
            <a:r>
              <a:rPr lang="ru-RU" sz="2600" spc="-1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коммунальное хозяйство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другие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отрасли.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Ответы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 эти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вопросы </a:t>
            </a:r>
            <a:r>
              <a:rPr lang="ru-RU" sz="2600" spc="-33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содержит </a:t>
            </a:r>
            <a:r>
              <a:rPr lang="ru-RU" sz="2600" spc="-57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«Бюджет </a:t>
            </a:r>
            <a:r>
              <a:rPr lang="ru-RU" sz="2600" spc="-2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для  </a:t>
            </a:r>
            <a:r>
              <a:rPr lang="ru-RU" sz="2600" spc="-1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граждан».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000" marR="6000" indent="241804" algn="just">
              <a:lnSpc>
                <a:spcPct val="170000"/>
              </a:lnSpc>
              <a:spcBef>
                <a:spcPts val="383"/>
              </a:spcBef>
            </a:pP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электронном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«Бюджете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для граждан» даны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определения терминов,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рассмотрен 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механизм </a:t>
            </a:r>
            <a:r>
              <a:rPr lang="ru-RU" sz="2600" spc="-1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бюджетного </a:t>
            </a:r>
            <a:r>
              <a:rPr lang="ru-RU" sz="2600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процесса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lang="ru-RU" sz="2600" spc="-2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городе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Ключевые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моменты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бюджета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 2021  </a:t>
            </a:r>
            <a:r>
              <a:rPr lang="ru-RU" sz="2600" spc="-28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год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плановый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период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2022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2023 </a:t>
            </a:r>
            <a:r>
              <a:rPr lang="ru-RU" sz="2600" spc="-1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годов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приведены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 основном разделе практически в 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полном объеме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дают </a:t>
            </a:r>
            <a:r>
              <a:rPr lang="ru-RU" sz="2600" spc="-14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наглядное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представление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сложившейся</a:t>
            </a:r>
            <a:r>
              <a:rPr lang="ru-RU" sz="2600" spc="26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ситуации.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000" marR="8400" indent="241804" algn="just">
              <a:lnSpc>
                <a:spcPct val="170000"/>
              </a:lnSpc>
              <a:spcBef>
                <a:spcPts val="378"/>
              </a:spcBef>
            </a:pP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Мы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надеемся,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что </a:t>
            </a:r>
            <a:r>
              <a:rPr lang="ru-RU" sz="2600" spc="-1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«Бюджет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для граждан» </a:t>
            </a:r>
            <a:r>
              <a:rPr lang="ru-RU" sz="2600" spc="-33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будет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интересен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для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каждого </a:t>
            </a:r>
            <a:r>
              <a:rPr lang="ru-RU" sz="26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жителя </a:t>
            </a:r>
            <a:r>
              <a:rPr lang="ru-RU" sz="2600" spc="-9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нашего  округа.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18B1E4-573E-4F62-8FFD-36538B6C5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17361" r="7096" b="27361"/>
          <a:stretch/>
        </p:blipFill>
        <p:spPr>
          <a:xfrm>
            <a:off x="27043" y="25113"/>
            <a:ext cx="2835797" cy="1603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892499-9805-4147-B846-97816BC54B31}"/>
              </a:ext>
            </a:extLst>
          </p:cNvPr>
          <p:cNvSpPr txBox="1"/>
          <p:nvPr/>
        </p:nvSpPr>
        <p:spPr>
          <a:xfrm>
            <a:off x="112542" y="844062"/>
            <a:ext cx="90103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ЖИВУ. ЛЮБЛЮ.ГОРЖУСЬ</a:t>
            </a:r>
            <a:r>
              <a:rPr lang="ru-RU" sz="1600" b="1" i="1" dirty="0">
                <a:solidFill>
                  <a:srgbClr val="C00000"/>
                </a:solidFill>
                <a:latin typeface="Calibri" panose="020F0502020204030204"/>
              </a:rPr>
              <a:t>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912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9A50D-F66E-45B5-A3C5-569447B12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2548" y="-376014"/>
            <a:ext cx="5610269" cy="1824986"/>
          </a:xfrm>
        </p:spPr>
        <p:txBody>
          <a:bodyPr>
            <a:normAutofit fontScale="90000"/>
          </a:bodyPr>
          <a:lstStyle/>
          <a:p>
            <a:r>
              <a:rPr lang="ru-RU" sz="2400" b="1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800" i="1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800" i="1" u="sng" dirty="0">
                <a:solidFill>
                  <a:srgbClr val="0033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и налоговой политики города Горячий Ключ на 2021-2023 годы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D2F8D6-2D3D-42C8-B6CB-2812201F0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422" y="1871003"/>
            <a:ext cx="10372578" cy="4768948"/>
          </a:xfrm>
        </p:spPr>
        <p:txBody>
          <a:bodyPr>
            <a:normAutofit/>
          </a:bodyPr>
          <a:lstStyle/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u="none" strike="noStrike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и устойчивость бюджета  города</a:t>
            </a: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b="1" i="1" u="none" strike="noStrike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u="none" strike="noStrike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оказания муниципальных услуг</a:t>
            </a: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b="1" i="1" u="none" strike="noStrike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u="none" strike="noStrike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исполнения муниципальных программ</a:t>
            </a: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b="1" i="1" u="none" strike="noStrike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u="none" strike="noStrike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прозрачности, открытости, качества бюджетного процесса и  эффективности использования бюджетных расходов</a:t>
            </a: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b="1" i="1" u="none" strike="noStrike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u="none" strike="noStrike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управления исполнением бюджета города</a:t>
            </a: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b="1" i="1" u="none" strike="noStrike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u="none" strike="noStrike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долгом</a:t>
            </a: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b="1" i="1" u="none" strike="noStrike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u="none" strike="noStrike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системы муниципального финансового контроля</a:t>
            </a: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b="1" i="1" u="none" strike="noStrike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u="none" strike="noStrike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безусловное выполнение социальных обязательств</a:t>
            </a: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b="1" i="1" u="none" strike="noStrike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u="none" strike="noStrike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капитальных вложений</a:t>
            </a:r>
          </a:p>
          <a:p>
            <a:pPr marL="285750" indent="-285750" algn="l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b="1" i="1" u="none" strike="noStrike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1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5E9384-25FC-45CB-A430-CEC3A08BF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17361" r="7096" b="27361"/>
          <a:stretch/>
        </p:blipFill>
        <p:spPr>
          <a:xfrm>
            <a:off x="102550" y="139011"/>
            <a:ext cx="2835797" cy="16030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1B883E-2CB9-4641-B2AE-47AEF4853C27}"/>
              </a:ext>
            </a:extLst>
          </p:cNvPr>
          <p:cNvSpPr txBox="1"/>
          <p:nvPr/>
        </p:nvSpPr>
        <p:spPr>
          <a:xfrm>
            <a:off x="393503" y="940522"/>
            <a:ext cx="89259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ЖИВУ. ЛЮБЛЮ.ГОРЖУСЬ</a:t>
            </a:r>
            <a:r>
              <a:rPr lang="ru-RU" sz="1600" b="1" i="1" dirty="0">
                <a:solidFill>
                  <a:srgbClr val="C00000"/>
                </a:solidFill>
                <a:latin typeface="Calibri" panose="020F0502020204030204"/>
              </a:rPr>
              <a:t>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9179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DCA0-328A-43D8-8C63-19B8F5832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2662" y="126609"/>
            <a:ext cx="5152193" cy="984739"/>
          </a:xfrm>
        </p:spPr>
        <p:txBody>
          <a:bodyPr>
            <a:normAutofit/>
          </a:bodyPr>
          <a:lstStyle/>
          <a:p>
            <a:r>
              <a:rPr lang="ru-RU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понятия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5F5A1F-AABB-4017-A783-A4EA65A84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12" y="1448972"/>
            <a:ext cx="10120324" cy="5092506"/>
          </a:xfrm>
        </p:spPr>
        <p:txBody>
          <a:bodyPr>
            <a:normAutofit/>
          </a:bodyPr>
          <a:lstStyle/>
          <a:p>
            <a:pPr marL="48001" algn="just">
              <a:lnSpc>
                <a:spcPct val="150000"/>
              </a:lnSpc>
              <a:spcBef>
                <a:spcPts val="94"/>
              </a:spcBef>
            </a:pPr>
            <a:endParaRPr lang="ru-RU" sz="1700" b="1" spc="-43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1" algn="just">
              <a:lnSpc>
                <a:spcPct val="110000"/>
              </a:lnSpc>
              <a:spcBef>
                <a:spcPts val="94"/>
              </a:spcBef>
            </a:pPr>
            <a:r>
              <a:rPr lang="ru-RU" sz="1800" b="1" i="1" u="sng" spc="-43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i="1" spc="-43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1800" b="1" spc="-1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старонормандского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ru-RU" sz="1800" b="1" i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кошелёк, </a:t>
            </a:r>
            <a:r>
              <a:rPr lang="ru-RU" sz="1800" b="1" spc="-1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сумка,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мешок с</a:t>
            </a:r>
            <a:r>
              <a:rPr lang="ru-RU" sz="1800" b="1" spc="2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деньгами)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1" spc="-1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800" b="1" spc="-28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spc="-2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1800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определённого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(семьи, </a:t>
            </a:r>
            <a:r>
              <a:rPr lang="ru-RU" sz="18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бизнеса, 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</a:t>
            </a:r>
            <a:r>
              <a:rPr lang="ru-RU" sz="1800" b="1" spc="-1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spc="-6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д.),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устанавливаемая на определённый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1" marR="39001" algn="just">
              <a:lnSpc>
                <a:spcPct val="100000"/>
              </a:lnSpc>
              <a:spcBef>
                <a:spcPts val="954"/>
              </a:spcBef>
            </a:pPr>
            <a:r>
              <a:rPr lang="ru-RU" sz="1800" b="1" i="1" u="sng" spc="-2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u="sng" spc="-2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важнейшая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1800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микроэкономике, </a:t>
            </a:r>
            <a:r>
              <a:rPr lang="ru-RU" sz="18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в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макроэкономике (государственный </a:t>
            </a:r>
            <a:r>
              <a:rPr lang="ru-RU" sz="1800" b="1" spc="-1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бюджет). </a:t>
            </a:r>
            <a:r>
              <a:rPr lang="ru-RU" sz="1800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Изучением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 </a:t>
            </a:r>
            <a:r>
              <a:rPr lang="ru-RU" sz="1800" b="1" spc="-1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наука, </a:t>
            </a:r>
            <a:r>
              <a:rPr lang="ru-RU" sz="1800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называемая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«Финансы».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1" marR="39001" algn="just">
              <a:lnSpc>
                <a:spcPct val="100000"/>
              </a:lnSpc>
              <a:spcBef>
                <a:spcPts val="954"/>
              </a:spcBef>
            </a:pPr>
            <a:r>
              <a:rPr lang="ru-RU" sz="1800" b="1" i="1" u="sng" spc="-2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i="1" u="sng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</a:t>
            </a:r>
            <a:r>
              <a:rPr lang="ru-RU" sz="1800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</a:t>
            </a:r>
            <a:r>
              <a:rPr lang="ru-RU" sz="1800" b="1" spc="-1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</a:t>
            </a:r>
            <a:r>
              <a:rPr lang="ru-RU" sz="1800" b="1" spc="-2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 </a:t>
            </a:r>
            <a:r>
              <a:rPr lang="ru-RU" sz="1800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неформальный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и доступные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форматы, </a:t>
            </a:r>
            <a:r>
              <a:rPr lang="ru-RU" sz="1800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 облегчить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lang="ru-RU" sz="1800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</a:t>
            </a:r>
            <a:r>
              <a:rPr lang="ru-RU" sz="1800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планы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действия  органов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 во время </a:t>
            </a:r>
            <a:r>
              <a:rPr lang="ru-RU" sz="1800" b="1" spc="-1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1800" b="1" spc="-28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1800" b="1" spc="-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возможного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граждан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власти по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 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расходования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</a:t>
            </a:r>
            <a:r>
              <a:rPr lang="ru-RU" sz="1800" b="1" spc="-14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финансов.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169436-8324-4BF2-BD22-0716C36B1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17361" r="7096" b="27361"/>
          <a:stretch/>
        </p:blipFill>
        <p:spPr>
          <a:xfrm>
            <a:off x="0" y="27916"/>
            <a:ext cx="2835797" cy="16030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A39E96-3112-40AC-AA71-2351692EA570}"/>
              </a:ext>
            </a:extLst>
          </p:cNvPr>
          <p:cNvSpPr txBox="1"/>
          <p:nvPr/>
        </p:nvSpPr>
        <p:spPr>
          <a:xfrm>
            <a:off x="168812" y="858129"/>
            <a:ext cx="89540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ЖИВУ. ЛЮБЛЮ.ГОРЖУСЬ</a:t>
            </a:r>
            <a:r>
              <a:rPr lang="ru-RU" sz="1600" b="1" i="1" dirty="0">
                <a:solidFill>
                  <a:srgbClr val="C00000"/>
                </a:solidFill>
                <a:latin typeface="Calibri" panose="020F0502020204030204"/>
              </a:rPr>
              <a:t>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3960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4E730-18AF-4D65-BD02-2E4D892A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705" y="729842"/>
            <a:ext cx="5704513" cy="1845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 Основные понятия при формировании бюджета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8E5A2F-D6A6-441E-A3D9-3F37E09A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26" y="1968147"/>
            <a:ext cx="10374923" cy="4889853"/>
          </a:xfrm>
        </p:spPr>
        <p:txBody>
          <a:bodyPr>
            <a:normAutofit/>
          </a:bodyPr>
          <a:lstStyle/>
          <a:p>
            <a:r>
              <a:rPr lang="ru-RU" sz="1800" b="1" u="sng" spc="-24" dirty="0">
                <a:latin typeface="Times New Roman"/>
                <a:cs typeface="Times New Roman"/>
              </a:rPr>
              <a:t>Бюджет</a:t>
            </a:r>
            <a:r>
              <a:rPr lang="ru-RU" sz="1800" b="1" spc="-24" dirty="0">
                <a:latin typeface="Times New Roman"/>
                <a:cs typeface="Times New Roman"/>
              </a:rPr>
              <a:t> </a:t>
            </a:r>
            <a:r>
              <a:rPr lang="ru-RU" sz="1800" dirty="0">
                <a:latin typeface="Times New Roman"/>
                <a:cs typeface="Times New Roman"/>
              </a:rPr>
              <a:t>- </a:t>
            </a:r>
            <a:r>
              <a:rPr lang="ru-RU" sz="1800" spc="-9" dirty="0">
                <a:latin typeface="Times New Roman"/>
                <a:cs typeface="Times New Roman"/>
              </a:rPr>
              <a:t>форма образования </a:t>
            </a:r>
            <a:r>
              <a:rPr lang="ru-RU" sz="1800" dirty="0">
                <a:latin typeface="Times New Roman"/>
                <a:cs typeface="Times New Roman"/>
              </a:rPr>
              <a:t>и </a:t>
            </a:r>
            <a:r>
              <a:rPr lang="ru-RU" sz="1800" spc="-19" dirty="0">
                <a:latin typeface="Times New Roman"/>
                <a:cs typeface="Times New Roman"/>
              </a:rPr>
              <a:t>расходования </a:t>
            </a:r>
            <a:r>
              <a:rPr lang="ru-RU" sz="1800" spc="-5" dirty="0">
                <a:latin typeface="Times New Roman"/>
                <a:cs typeface="Times New Roman"/>
              </a:rPr>
              <a:t>денежных </a:t>
            </a:r>
            <a:r>
              <a:rPr lang="ru-RU" sz="1800" spc="-9" dirty="0">
                <a:latin typeface="Times New Roman"/>
                <a:cs typeface="Times New Roman"/>
              </a:rPr>
              <a:t>средств, предназначенных </a:t>
            </a:r>
            <a:r>
              <a:rPr lang="ru-RU" sz="1800" spc="-5" dirty="0">
                <a:latin typeface="Times New Roman"/>
                <a:cs typeface="Times New Roman"/>
              </a:rPr>
              <a:t>для </a:t>
            </a:r>
            <a:r>
              <a:rPr lang="ru-RU" sz="1800" spc="-9" dirty="0">
                <a:latin typeface="Times New Roman"/>
                <a:cs typeface="Times New Roman"/>
              </a:rPr>
              <a:t>финансового  обеспечения </a:t>
            </a:r>
            <a:r>
              <a:rPr lang="ru-RU" sz="1800" spc="-19" dirty="0">
                <a:latin typeface="Times New Roman"/>
                <a:cs typeface="Times New Roman"/>
              </a:rPr>
              <a:t>задач </a:t>
            </a:r>
            <a:r>
              <a:rPr lang="ru-RU" sz="1800" dirty="0">
                <a:latin typeface="Times New Roman"/>
                <a:cs typeface="Times New Roman"/>
              </a:rPr>
              <a:t>и </a:t>
            </a:r>
            <a:r>
              <a:rPr lang="ru-RU" sz="1800" spc="-9" dirty="0">
                <a:latin typeface="Times New Roman"/>
                <a:cs typeface="Times New Roman"/>
              </a:rPr>
              <a:t>функций </a:t>
            </a:r>
            <a:r>
              <a:rPr lang="ru-RU" sz="1800" spc="-19" dirty="0">
                <a:latin typeface="Times New Roman"/>
                <a:cs typeface="Times New Roman"/>
              </a:rPr>
              <a:t>государства </a:t>
            </a:r>
            <a:r>
              <a:rPr lang="ru-RU" sz="1800" dirty="0">
                <a:latin typeface="Times New Roman"/>
                <a:cs typeface="Times New Roman"/>
              </a:rPr>
              <a:t>и </a:t>
            </a:r>
            <a:r>
              <a:rPr lang="ru-RU" sz="1800" spc="-5" dirty="0">
                <a:latin typeface="Times New Roman"/>
                <a:cs typeface="Times New Roman"/>
              </a:rPr>
              <a:t>местного</a:t>
            </a:r>
            <a:r>
              <a:rPr lang="ru-RU" sz="1800" spc="-9" dirty="0">
                <a:latin typeface="Times New Roman"/>
                <a:cs typeface="Times New Roman"/>
              </a:rPr>
              <a:t> самоуправления</a:t>
            </a:r>
            <a:endParaRPr lang="ru-RU" sz="1800" dirty="0">
              <a:latin typeface="Times New Roman"/>
              <a:cs typeface="Times New Roman"/>
            </a:endParaRPr>
          </a:p>
          <a:p>
            <a:r>
              <a:rPr lang="ru-RU" sz="1800" b="1" u="sng" spc="-24" dirty="0">
                <a:latin typeface="Times New Roman"/>
                <a:cs typeface="Times New Roman"/>
              </a:rPr>
              <a:t>Доходы </a:t>
            </a:r>
            <a:r>
              <a:rPr lang="ru-RU" sz="1800" b="1" u="sng" spc="-19" dirty="0">
                <a:latin typeface="Times New Roman"/>
                <a:cs typeface="Times New Roman"/>
              </a:rPr>
              <a:t>бюджета </a:t>
            </a:r>
            <a:r>
              <a:rPr lang="ru-RU" sz="1800" dirty="0">
                <a:latin typeface="Times New Roman"/>
                <a:cs typeface="Times New Roman"/>
              </a:rPr>
              <a:t>- </a:t>
            </a:r>
            <a:r>
              <a:rPr lang="ru-RU" sz="1800" spc="-5" dirty="0">
                <a:latin typeface="Times New Roman"/>
                <a:cs typeface="Times New Roman"/>
              </a:rPr>
              <a:t>денежные </a:t>
            </a:r>
            <a:r>
              <a:rPr lang="ru-RU" sz="1800" spc="-9" dirty="0">
                <a:latin typeface="Times New Roman"/>
                <a:cs typeface="Times New Roman"/>
              </a:rPr>
              <a:t>средства, </a:t>
            </a:r>
            <a:r>
              <a:rPr lang="ru-RU" sz="1800" spc="-5" dirty="0">
                <a:latin typeface="Times New Roman"/>
                <a:cs typeface="Times New Roman"/>
              </a:rPr>
              <a:t>поступающие </a:t>
            </a:r>
            <a:r>
              <a:rPr lang="ru-RU" sz="1800" dirty="0">
                <a:latin typeface="Times New Roman"/>
                <a:cs typeface="Times New Roman"/>
              </a:rPr>
              <a:t>в</a:t>
            </a:r>
            <a:r>
              <a:rPr lang="ru-RU" sz="1800" spc="71" dirty="0">
                <a:latin typeface="Times New Roman"/>
                <a:cs typeface="Times New Roman"/>
              </a:rPr>
              <a:t> </a:t>
            </a:r>
            <a:r>
              <a:rPr lang="ru-RU" sz="1800" spc="-19" dirty="0">
                <a:latin typeface="Times New Roman"/>
                <a:cs typeface="Times New Roman"/>
              </a:rPr>
              <a:t>бюджет</a:t>
            </a:r>
            <a:endParaRPr lang="ru-RU" sz="1800" dirty="0">
              <a:latin typeface="Times New Roman"/>
              <a:cs typeface="Times New Roman"/>
            </a:endParaRPr>
          </a:p>
          <a:p>
            <a:r>
              <a:rPr lang="ru-RU" sz="1800" b="1" u="sng" spc="-19" dirty="0">
                <a:latin typeface="Times New Roman"/>
                <a:cs typeface="Times New Roman"/>
              </a:rPr>
              <a:t>Расходы бюджета </a:t>
            </a:r>
            <a:r>
              <a:rPr lang="ru-RU" sz="1800" dirty="0">
                <a:latin typeface="Times New Roman"/>
                <a:cs typeface="Times New Roman"/>
              </a:rPr>
              <a:t>- </a:t>
            </a:r>
            <a:r>
              <a:rPr lang="ru-RU" sz="1800" spc="-5" dirty="0">
                <a:latin typeface="Times New Roman"/>
                <a:cs typeface="Times New Roman"/>
              </a:rPr>
              <a:t>денежные </a:t>
            </a:r>
            <a:r>
              <a:rPr lang="ru-RU" sz="1800" spc="-9" dirty="0">
                <a:latin typeface="Times New Roman"/>
                <a:cs typeface="Times New Roman"/>
              </a:rPr>
              <a:t>средства, </a:t>
            </a:r>
            <a:r>
              <a:rPr lang="ru-RU" sz="1800" spc="-14" dirty="0">
                <a:latin typeface="Times New Roman"/>
                <a:cs typeface="Times New Roman"/>
              </a:rPr>
              <a:t>выплачиваемые </a:t>
            </a:r>
            <a:r>
              <a:rPr lang="ru-RU" sz="1800" spc="-5" dirty="0">
                <a:latin typeface="Times New Roman"/>
                <a:cs typeface="Times New Roman"/>
              </a:rPr>
              <a:t>из</a:t>
            </a:r>
            <a:r>
              <a:rPr lang="ru-RU" sz="1800" spc="94" dirty="0">
                <a:latin typeface="Times New Roman"/>
                <a:cs typeface="Times New Roman"/>
              </a:rPr>
              <a:t> </a:t>
            </a:r>
            <a:r>
              <a:rPr lang="ru-RU" sz="1800" spc="-14" dirty="0">
                <a:latin typeface="Times New Roman"/>
                <a:cs typeface="Times New Roman"/>
              </a:rPr>
              <a:t>бюджета</a:t>
            </a:r>
          </a:p>
          <a:p>
            <a:r>
              <a:rPr lang="ru-RU" sz="1800" b="1" u="sng" spc="-19" dirty="0">
                <a:latin typeface="Times New Roman"/>
                <a:cs typeface="Times New Roman"/>
              </a:rPr>
              <a:t>Бюджетная </a:t>
            </a:r>
            <a:r>
              <a:rPr lang="ru-RU" sz="1800" b="1" u="sng" spc="-9" dirty="0">
                <a:latin typeface="Times New Roman"/>
                <a:cs typeface="Times New Roman"/>
              </a:rPr>
              <a:t>система </a:t>
            </a:r>
            <a:r>
              <a:rPr lang="ru-RU" sz="1800" dirty="0">
                <a:latin typeface="Times New Roman"/>
                <a:cs typeface="Times New Roman"/>
              </a:rPr>
              <a:t>- </a:t>
            </a:r>
            <a:r>
              <a:rPr lang="ru-RU" sz="1800" spc="-5" dirty="0">
                <a:latin typeface="Times New Roman"/>
                <a:cs typeface="Times New Roman"/>
              </a:rPr>
              <a:t>совокупность </a:t>
            </a:r>
            <a:r>
              <a:rPr lang="ru-RU" sz="1800" spc="-9" dirty="0">
                <a:latin typeface="Times New Roman"/>
                <a:cs typeface="Times New Roman"/>
              </a:rPr>
              <a:t>федерального </a:t>
            </a:r>
            <a:r>
              <a:rPr lang="ru-RU" sz="1800" spc="-14" dirty="0">
                <a:latin typeface="Times New Roman"/>
                <a:cs typeface="Times New Roman"/>
              </a:rPr>
              <a:t>бюджета, </a:t>
            </a:r>
            <a:r>
              <a:rPr lang="ru-RU" sz="1800" spc="-19" dirty="0">
                <a:latin typeface="Times New Roman"/>
                <a:cs typeface="Times New Roman"/>
              </a:rPr>
              <a:t>бюджетов субъектов </a:t>
            </a:r>
            <a:r>
              <a:rPr lang="ru-RU" sz="1800" spc="-14" dirty="0">
                <a:latin typeface="Times New Roman"/>
                <a:cs typeface="Times New Roman"/>
              </a:rPr>
              <a:t>Российской  </a:t>
            </a:r>
            <a:r>
              <a:rPr lang="ru-RU" sz="1800" spc="-9" dirty="0">
                <a:latin typeface="Times New Roman"/>
                <a:cs typeface="Times New Roman"/>
              </a:rPr>
              <a:t>Федерации, </a:t>
            </a:r>
            <a:r>
              <a:rPr lang="ru-RU" sz="1800" dirty="0">
                <a:latin typeface="Times New Roman"/>
                <a:cs typeface="Times New Roman"/>
              </a:rPr>
              <a:t>местных </a:t>
            </a:r>
            <a:r>
              <a:rPr lang="ru-RU" sz="1800" spc="-19" dirty="0">
                <a:latin typeface="Times New Roman"/>
                <a:cs typeface="Times New Roman"/>
              </a:rPr>
              <a:t>бюджетов </a:t>
            </a:r>
            <a:r>
              <a:rPr lang="ru-RU" sz="1800" dirty="0">
                <a:latin typeface="Times New Roman"/>
                <a:cs typeface="Times New Roman"/>
              </a:rPr>
              <a:t>и </a:t>
            </a:r>
            <a:r>
              <a:rPr lang="ru-RU" sz="1800" spc="-19" dirty="0">
                <a:latin typeface="Times New Roman"/>
                <a:cs typeface="Times New Roman"/>
              </a:rPr>
              <a:t>бюджетов </a:t>
            </a:r>
            <a:r>
              <a:rPr lang="ru-RU" sz="1800" spc="-14" dirty="0">
                <a:latin typeface="Times New Roman"/>
                <a:cs typeface="Times New Roman"/>
              </a:rPr>
              <a:t>государственных внебюджетных</a:t>
            </a:r>
            <a:r>
              <a:rPr lang="ru-RU" sz="1800" spc="52" dirty="0">
                <a:latin typeface="Times New Roman"/>
                <a:cs typeface="Times New Roman"/>
              </a:rPr>
              <a:t> </a:t>
            </a:r>
            <a:r>
              <a:rPr lang="ru-RU" sz="1800" dirty="0">
                <a:latin typeface="Times New Roman"/>
                <a:cs typeface="Times New Roman"/>
              </a:rPr>
              <a:t>фондов</a:t>
            </a:r>
          </a:p>
          <a:p>
            <a:r>
              <a:rPr lang="ru-RU" sz="1800" b="1" u="sng" spc="-9" dirty="0">
                <a:latin typeface="Times New Roman"/>
                <a:cs typeface="Times New Roman"/>
              </a:rPr>
              <a:t>Консолидированный </a:t>
            </a:r>
            <a:r>
              <a:rPr lang="ru-RU" sz="1800" b="1" u="sng" spc="-24" dirty="0">
                <a:latin typeface="Times New Roman"/>
                <a:cs typeface="Times New Roman"/>
              </a:rPr>
              <a:t>бюджет</a:t>
            </a:r>
            <a:r>
              <a:rPr lang="ru-RU" sz="1800" b="1" spc="-24" dirty="0">
                <a:latin typeface="Times New Roman"/>
                <a:cs typeface="Times New Roman"/>
              </a:rPr>
              <a:t> </a:t>
            </a:r>
            <a:r>
              <a:rPr lang="ru-RU" sz="1800" dirty="0">
                <a:latin typeface="Times New Roman"/>
                <a:cs typeface="Times New Roman"/>
              </a:rPr>
              <a:t>- </a:t>
            </a:r>
            <a:r>
              <a:rPr lang="ru-RU" sz="1800" spc="-19" dirty="0">
                <a:latin typeface="Times New Roman"/>
                <a:cs typeface="Times New Roman"/>
              </a:rPr>
              <a:t>свод бюджетов </a:t>
            </a:r>
            <a:r>
              <a:rPr lang="ru-RU" sz="1800" spc="-14" dirty="0">
                <a:latin typeface="Times New Roman"/>
                <a:cs typeface="Times New Roman"/>
              </a:rPr>
              <a:t>бюджетной </a:t>
            </a:r>
            <a:r>
              <a:rPr lang="ru-RU" sz="1800" spc="-5" dirty="0">
                <a:latin typeface="Times New Roman"/>
                <a:cs typeface="Times New Roman"/>
              </a:rPr>
              <a:t>системы на </a:t>
            </a:r>
            <a:r>
              <a:rPr lang="ru-RU" sz="1800" spc="-9" dirty="0">
                <a:latin typeface="Times New Roman"/>
                <a:cs typeface="Times New Roman"/>
              </a:rPr>
              <a:t>соответствующей  </a:t>
            </a:r>
            <a:r>
              <a:rPr lang="ru-RU" sz="1800" spc="-5" dirty="0">
                <a:latin typeface="Times New Roman"/>
                <a:cs typeface="Times New Roman"/>
              </a:rPr>
              <a:t>территории </a:t>
            </a:r>
            <a:r>
              <a:rPr lang="ru-RU" sz="1800" dirty="0">
                <a:latin typeface="Times New Roman"/>
                <a:cs typeface="Times New Roman"/>
              </a:rPr>
              <a:t>(без учета </a:t>
            </a:r>
            <a:r>
              <a:rPr lang="ru-RU" sz="1800" spc="-14" dirty="0">
                <a:latin typeface="Times New Roman"/>
                <a:cs typeface="Times New Roman"/>
              </a:rPr>
              <a:t>межбюджетных </a:t>
            </a:r>
            <a:r>
              <a:rPr lang="ru-RU" sz="1800" spc="-5" dirty="0">
                <a:latin typeface="Times New Roman"/>
                <a:cs typeface="Times New Roman"/>
              </a:rPr>
              <a:t>трансфертов между этими</a:t>
            </a:r>
            <a:r>
              <a:rPr lang="ru-RU" sz="1800" spc="-66" dirty="0">
                <a:latin typeface="Times New Roman"/>
                <a:cs typeface="Times New Roman"/>
              </a:rPr>
              <a:t> </a:t>
            </a:r>
            <a:r>
              <a:rPr lang="ru-RU" sz="1800" spc="-14" dirty="0">
                <a:latin typeface="Times New Roman"/>
                <a:cs typeface="Times New Roman"/>
              </a:rPr>
              <a:t>бюджетами)</a:t>
            </a:r>
            <a:endParaRPr lang="ru-RU" sz="1800" dirty="0">
              <a:latin typeface="Times New Roman"/>
              <a:cs typeface="Times New Roman"/>
            </a:endParaRPr>
          </a:p>
          <a:p>
            <a:r>
              <a:rPr lang="ru-RU" sz="1800" b="1" u="sng" dirty="0">
                <a:latin typeface="Times New Roman"/>
                <a:cs typeface="Times New Roman"/>
              </a:rPr>
              <a:t>Дефицит </a:t>
            </a:r>
            <a:r>
              <a:rPr lang="ru-RU" sz="1800" b="1" u="sng" spc="-19" dirty="0">
                <a:latin typeface="Times New Roman"/>
                <a:cs typeface="Times New Roman"/>
              </a:rPr>
              <a:t>бюджета</a:t>
            </a:r>
            <a:r>
              <a:rPr lang="ru-RU" sz="1800" b="1" spc="-19" dirty="0">
                <a:latin typeface="Times New Roman"/>
                <a:cs typeface="Times New Roman"/>
              </a:rPr>
              <a:t> </a:t>
            </a:r>
            <a:r>
              <a:rPr lang="ru-RU" sz="1800" dirty="0">
                <a:latin typeface="Times New Roman"/>
                <a:cs typeface="Times New Roman"/>
              </a:rPr>
              <a:t>- </a:t>
            </a:r>
            <a:r>
              <a:rPr lang="ru-RU" sz="1800" spc="-5" dirty="0">
                <a:latin typeface="Times New Roman"/>
                <a:cs typeface="Times New Roman"/>
              </a:rPr>
              <a:t>превышение </a:t>
            </a:r>
            <a:r>
              <a:rPr lang="ru-RU" sz="1800" spc="-19" dirty="0">
                <a:latin typeface="Times New Roman"/>
                <a:cs typeface="Times New Roman"/>
              </a:rPr>
              <a:t>расходов </a:t>
            </a:r>
            <a:r>
              <a:rPr lang="ru-RU" sz="1800" spc="-14" dirty="0">
                <a:latin typeface="Times New Roman"/>
                <a:cs typeface="Times New Roman"/>
              </a:rPr>
              <a:t>бюджета </a:t>
            </a:r>
            <a:r>
              <a:rPr lang="ru-RU" sz="1800" spc="-5" dirty="0">
                <a:latin typeface="Times New Roman"/>
                <a:cs typeface="Times New Roman"/>
              </a:rPr>
              <a:t>над </a:t>
            </a:r>
            <a:r>
              <a:rPr lang="ru-RU" sz="1800" spc="-19" dirty="0">
                <a:latin typeface="Times New Roman"/>
                <a:cs typeface="Times New Roman"/>
              </a:rPr>
              <a:t>его</a:t>
            </a:r>
            <a:r>
              <a:rPr lang="ru-RU" sz="1800" spc="33" dirty="0">
                <a:latin typeface="Times New Roman"/>
                <a:cs typeface="Times New Roman"/>
              </a:rPr>
              <a:t> </a:t>
            </a:r>
            <a:r>
              <a:rPr lang="ru-RU" sz="1800" spc="-19" dirty="0">
                <a:latin typeface="Times New Roman"/>
                <a:cs typeface="Times New Roman"/>
              </a:rPr>
              <a:t>доходами</a:t>
            </a:r>
            <a:endParaRPr lang="ru-RU" sz="1800" dirty="0">
              <a:latin typeface="Times New Roman"/>
              <a:cs typeface="Times New Roman"/>
            </a:endParaRPr>
          </a:p>
          <a:p>
            <a:r>
              <a:rPr lang="ru-RU" sz="1800" b="1" u="sng" spc="-5" dirty="0">
                <a:latin typeface="Times New Roman"/>
                <a:cs typeface="Times New Roman"/>
              </a:rPr>
              <a:t>Профицит </a:t>
            </a:r>
            <a:r>
              <a:rPr lang="ru-RU" sz="1800" b="1" u="sng" spc="-19" dirty="0">
                <a:latin typeface="Times New Roman"/>
                <a:cs typeface="Times New Roman"/>
              </a:rPr>
              <a:t>бюджета</a:t>
            </a:r>
            <a:r>
              <a:rPr lang="ru-RU" sz="1800" b="1" spc="-19" dirty="0">
                <a:latin typeface="Times New Roman"/>
                <a:cs typeface="Times New Roman"/>
              </a:rPr>
              <a:t> </a:t>
            </a:r>
            <a:r>
              <a:rPr lang="ru-RU" sz="1800" dirty="0">
                <a:latin typeface="Times New Roman"/>
                <a:cs typeface="Times New Roman"/>
              </a:rPr>
              <a:t>- </a:t>
            </a:r>
            <a:r>
              <a:rPr lang="ru-RU" sz="1800" spc="-5" dirty="0">
                <a:latin typeface="Times New Roman"/>
                <a:cs typeface="Times New Roman"/>
              </a:rPr>
              <a:t>превышение </a:t>
            </a:r>
            <a:r>
              <a:rPr lang="ru-RU" sz="1800" spc="-19" dirty="0">
                <a:latin typeface="Times New Roman"/>
                <a:cs typeface="Times New Roman"/>
              </a:rPr>
              <a:t>доходов </a:t>
            </a:r>
            <a:r>
              <a:rPr lang="ru-RU" sz="1800" spc="-14" dirty="0">
                <a:latin typeface="Times New Roman"/>
                <a:cs typeface="Times New Roman"/>
              </a:rPr>
              <a:t>бюджета </a:t>
            </a:r>
            <a:r>
              <a:rPr lang="ru-RU" sz="1800" spc="-5" dirty="0">
                <a:latin typeface="Times New Roman"/>
                <a:cs typeface="Times New Roman"/>
              </a:rPr>
              <a:t>над </a:t>
            </a:r>
            <a:r>
              <a:rPr lang="ru-RU" sz="1800" spc="-19" dirty="0">
                <a:latin typeface="Times New Roman"/>
                <a:cs typeface="Times New Roman"/>
              </a:rPr>
              <a:t>его</a:t>
            </a:r>
            <a:r>
              <a:rPr lang="ru-RU" sz="1800" spc="9" dirty="0">
                <a:latin typeface="Times New Roman"/>
                <a:cs typeface="Times New Roman"/>
              </a:rPr>
              <a:t> </a:t>
            </a:r>
            <a:r>
              <a:rPr lang="ru-RU" sz="1800" spc="-19" dirty="0">
                <a:latin typeface="Times New Roman"/>
                <a:cs typeface="Times New Roman"/>
              </a:rPr>
              <a:t>расходами</a:t>
            </a:r>
          </a:p>
          <a:p>
            <a:pPr marL="45001" marR="502210"/>
            <a:r>
              <a:rPr lang="ru-RU" sz="1800" b="1" u="sng" spc="-19" dirty="0">
                <a:latin typeface="Times New Roman"/>
                <a:cs typeface="Times New Roman"/>
              </a:rPr>
              <a:t>Бюджетный </a:t>
            </a:r>
            <a:r>
              <a:rPr lang="ru-RU" sz="1800" b="1" u="sng" spc="-5" dirty="0">
                <a:latin typeface="Times New Roman"/>
                <a:cs typeface="Times New Roman"/>
              </a:rPr>
              <a:t>процесс </a:t>
            </a:r>
            <a:r>
              <a:rPr lang="ru-RU" sz="1800" dirty="0">
                <a:latin typeface="Times New Roman"/>
                <a:cs typeface="Times New Roman"/>
              </a:rPr>
              <a:t>– </a:t>
            </a:r>
            <a:r>
              <a:rPr lang="ru-RU" sz="1800" spc="-14" dirty="0">
                <a:latin typeface="Times New Roman"/>
                <a:cs typeface="Times New Roman"/>
              </a:rPr>
              <a:t>регламентируемая законодательством </a:t>
            </a:r>
            <a:r>
              <a:rPr lang="ru-RU" sz="1800" spc="-5" dirty="0">
                <a:latin typeface="Times New Roman"/>
                <a:cs typeface="Times New Roman"/>
              </a:rPr>
              <a:t>деятельность органов  исполнительной </a:t>
            </a:r>
            <a:r>
              <a:rPr lang="ru-RU" sz="1800" spc="-9" dirty="0">
                <a:latin typeface="Times New Roman"/>
                <a:cs typeface="Times New Roman"/>
              </a:rPr>
              <a:t>власти </a:t>
            </a:r>
            <a:r>
              <a:rPr lang="ru-RU" sz="1800" spc="-5" dirty="0">
                <a:latin typeface="Times New Roman"/>
                <a:cs typeface="Times New Roman"/>
              </a:rPr>
              <a:t>по составлению </a:t>
            </a:r>
            <a:r>
              <a:rPr lang="ru-RU" sz="1800" dirty="0">
                <a:latin typeface="Times New Roman"/>
                <a:cs typeface="Times New Roman"/>
              </a:rPr>
              <a:t>и </a:t>
            </a:r>
            <a:r>
              <a:rPr lang="ru-RU" sz="1800" spc="-5" dirty="0">
                <a:latin typeface="Times New Roman"/>
                <a:cs typeface="Times New Roman"/>
              </a:rPr>
              <a:t>рассмотрению проектов </a:t>
            </a:r>
            <a:r>
              <a:rPr lang="ru-RU" sz="1800" spc="-19" dirty="0">
                <a:latin typeface="Times New Roman"/>
                <a:cs typeface="Times New Roman"/>
              </a:rPr>
              <a:t>бюджетов, </a:t>
            </a:r>
            <a:r>
              <a:rPr lang="ru-RU" sz="1800" spc="-9" dirty="0">
                <a:latin typeface="Times New Roman"/>
                <a:cs typeface="Times New Roman"/>
              </a:rPr>
              <a:t>утверждению </a:t>
            </a:r>
            <a:r>
              <a:rPr lang="ru-RU" sz="1800" dirty="0">
                <a:latin typeface="Times New Roman"/>
                <a:cs typeface="Times New Roman"/>
              </a:rPr>
              <a:t>и  </a:t>
            </a:r>
            <a:r>
              <a:rPr lang="ru-RU" sz="1800" spc="-9" dirty="0">
                <a:latin typeface="Times New Roman"/>
                <a:cs typeface="Times New Roman"/>
              </a:rPr>
              <a:t>исполнению </a:t>
            </a:r>
            <a:r>
              <a:rPr lang="ru-RU" sz="1800" spc="-19" dirty="0">
                <a:latin typeface="Times New Roman"/>
                <a:cs typeface="Times New Roman"/>
              </a:rPr>
              <a:t>бюджетов, </a:t>
            </a:r>
            <a:r>
              <a:rPr lang="ru-RU" sz="1800" spc="-9" dirty="0">
                <a:latin typeface="Times New Roman"/>
                <a:cs typeface="Times New Roman"/>
              </a:rPr>
              <a:t>контролю </a:t>
            </a:r>
            <a:r>
              <a:rPr lang="ru-RU" sz="1800" spc="-5" dirty="0">
                <a:latin typeface="Times New Roman"/>
                <a:cs typeface="Times New Roman"/>
              </a:rPr>
              <a:t>за их </a:t>
            </a:r>
            <a:r>
              <a:rPr lang="ru-RU" sz="1800" spc="-9" dirty="0">
                <a:latin typeface="Times New Roman"/>
                <a:cs typeface="Times New Roman"/>
              </a:rPr>
              <a:t>исполнением, </a:t>
            </a:r>
            <a:r>
              <a:rPr lang="ru-RU" sz="1800" spc="-5" dirty="0">
                <a:latin typeface="Times New Roman"/>
                <a:cs typeface="Times New Roman"/>
              </a:rPr>
              <a:t>осуществлению </a:t>
            </a:r>
            <a:r>
              <a:rPr lang="ru-RU" sz="1800" spc="-14" dirty="0">
                <a:latin typeface="Times New Roman"/>
                <a:cs typeface="Times New Roman"/>
              </a:rPr>
              <a:t>бюджетного </a:t>
            </a:r>
            <a:r>
              <a:rPr lang="ru-RU" sz="1800" dirty="0">
                <a:latin typeface="Times New Roman"/>
                <a:cs typeface="Times New Roman"/>
              </a:rPr>
              <a:t>учета,  </a:t>
            </a:r>
            <a:r>
              <a:rPr lang="ru-RU" sz="1800" spc="-5" dirty="0">
                <a:latin typeface="Times New Roman"/>
                <a:cs typeface="Times New Roman"/>
              </a:rPr>
              <a:t>составлению, внешней </a:t>
            </a:r>
            <a:r>
              <a:rPr lang="ru-RU" sz="1800" spc="-9" dirty="0">
                <a:latin typeface="Times New Roman"/>
                <a:cs typeface="Times New Roman"/>
              </a:rPr>
              <a:t>проверке, </a:t>
            </a:r>
            <a:r>
              <a:rPr lang="ru-RU" sz="1800" spc="-5" dirty="0">
                <a:latin typeface="Times New Roman"/>
                <a:cs typeface="Times New Roman"/>
              </a:rPr>
              <a:t>рассмотрению </a:t>
            </a:r>
            <a:r>
              <a:rPr lang="ru-RU" sz="1800" dirty="0">
                <a:latin typeface="Times New Roman"/>
                <a:cs typeface="Times New Roman"/>
              </a:rPr>
              <a:t>и </a:t>
            </a:r>
            <a:r>
              <a:rPr lang="ru-RU" sz="1800" spc="-9" dirty="0">
                <a:latin typeface="Times New Roman"/>
                <a:cs typeface="Times New Roman"/>
              </a:rPr>
              <a:t>утверждению </a:t>
            </a:r>
            <a:r>
              <a:rPr lang="ru-RU" sz="1800" spc="-14" dirty="0">
                <a:latin typeface="Times New Roman"/>
                <a:cs typeface="Times New Roman"/>
              </a:rPr>
              <a:t>бюджетной</a:t>
            </a:r>
            <a:r>
              <a:rPr lang="ru-RU" sz="1800" spc="-9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отчетности</a:t>
            </a:r>
            <a:endParaRPr lang="ru-RU" sz="18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F8B82-7C48-49CA-9AC6-B2CDE979F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17361" r="7096" b="27361"/>
          <a:stretch/>
        </p:blipFill>
        <p:spPr>
          <a:xfrm>
            <a:off x="0" y="27916"/>
            <a:ext cx="2835797" cy="1603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11B77F-7036-4B8C-8ABB-44CCC83A1BAD}"/>
              </a:ext>
            </a:extLst>
          </p:cNvPr>
          <p:cNvSpPr txBox="1"/>
          <p:nvPr/>
        </p:nvSpPr>
        <p:spPr>
          <a:xfrm>
            <a:off x="224309" y="829427"/>
            <a:ext cx="9024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ЖИВУ. ЛЮБЛЮ.ГОРЖУСЬ</a:t>
            </a:r>
            <a:r>
              <a:rPr lang="ru-RU" sz="1800" b="1" i="1" dirty="0">
                <a:solidFill>
                  <a:srgbClr val="C00000"/>
                </a:solidFill>
                <a:latin typeface="Calibri" panose="020F0502020204030204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38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4AD51-DA17-4BE6-9708-D3843FA2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974" y="365125"/>
            <a:ext cx="8033825" cy="1176359"/>
          </a:xfrm>
        </p:spPr>
        <p:txBody>
          <a:bodyPr>
            <a:normAutofit/>
          </a:bodyPr>
          <a:lstStyle/>
          <a:p>
            <a:r>
              <a:rPr 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Бюджет на примере семьи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6D30F-4ADF-443E-AE5E-B2C038553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i="1" spc="-9" dirty="0">
                <a:latin typeface="Times New Roman"/>
                <a:cs typeface="Times New Roman"/>
              </a:rPr>
              <a:t>                                      </a:t>
            </a:r>
            <a:r>
              <a:rPr lang="ru-RU" sz="2000" i="1" u="sng" spc="-9" dirty="0">
                <a:latin typeface="Times New Roman"/>
                <a:cs typeface="Times New Roman"/>
              </a:rPr>
              <a:t>Чтобы </a:t>
            </a:r>
            <a:r>
              <a:rPr lang="ru-RU" sz="2000" i="1" u="sng" spc="-5" dirty="0">
                <a:latin typeface="Times New Roman"/>
                <a:cs typeface="Times New Roman"/>
              </a:rPr>
              <a:t>понять </a:t>
            </a:r>
            <a:r>
              <a:rPr lang="ru-RU" sz="2000" i="1" u="sng" spc="-9" dirty="0">
                <a:latin typeface="Times New Roman"/>
                <a:cs typeface="Times New Roman"/>
              </a:rPr>
              <a:t>как </a:t>
            </a:r>
            <a:r>
              <a:rPr lang="ru-RU" sz="2000" i="1" u="sng" spc="9" dirty="0">
                <a:latin typeface="Times New Roman"/>
                <a:cs typeface="Times New Roman"/>
              </a:rPr>
              <a:t>устроен </a:t>
            </a:r>
            <a:r>
              <a:rPr lang="ru-RU" sz="2000" i="1" u="sng" spc="-38" dirty="0">
                <a:latin typeface="Times New Roman"/>
                <a:cs typeface="Times New Roman"/>
              </a:rPr>
              <a:t>бюджет, </a:t>
            </a:r>
            <a:r>
              <a:rPr lang="ru-RU" sz="2000" i="1" u="sng" spc="-5" dirty="0">
                <a:latin typeface="Times New Roman"/>
                <a:cs typeface="Times New Roman"/>
              </a:rPr>
              <a:t>сравним </a:t>
            </a:r>
            <a:r>
              <a:rPr lang="ru-RU" sz="2000" i="1" u="sng" spc="-14" dirty="0">
                <a:latin typeface="Times New Roman"/>
                <a:cs typeface="Times New Roman"/>
              </a:rPr>
              <a:t>его</a:t>
            </a:r>
          </a:p>
          <a:p>
            <a:pPr marL="0" indent="0" algn="ctr">
              <a:buNone/>
            </a:pPr>
            <a:r>
              <a:rPr lang="ru-RU" sz="2000" i="1" u="sng" spc="-14" dirty="0">
                <a:latin typeface="Times New Roman"/>
                <a:cs typeface="Times New Roman"/>
              </a:rPr>
              <a:t> </a:t>
            </a:r>
            <a:r>
              <a:rPr lang="ru-RU" sz="2000" i="1" u="sng" dirty="0">
                <a:latin typeface="Times New Roman"/>
                <a:cs typeface="Times New Roman"/>
              </a:rPr>
              <a:t>с </a:t>
            </a:r>
            <a:r>
              <a:rPr lang="ru-RU" sz="2000" i="1" u="sng" spc="-24" dirty="0">
                <a:latin typeface="Times New Roman"/>
                <a:cs typeface="Times New Roman"/>
              </a:rPr>
              <a:t>бюджетом </a:t>
            </a:r>
            <a:r>
              <a:rPr lang="ru-RU" sz="2000" i="1" u="sng" spc="-9" dirty="0">
                <a:latin typeface="Times New Roman"/>
                <a:cs typeface="Times New Roman"/>
              </a:rPr>
              <a:t>отдельной</a:t>
            </a:r>
            <a:r>
              <a:rPr lang="ru-RU" sz="2000" i="1" u="sng" spc="99" dirty="0">
                <a:latin typeface="Times New Roman"/>
                <a:cs typeface="Times New Roman"/>
              </a:rPr>
              <a:t> </a:t>
            </a:r>
            <a:r>
              <a:rPr lang="ru-RU" sz="2000" i="1" u="sng" dirty="0">
                <a:latin typeface="Times New Roman"/>
                <a:cs typeface="Times New Roman"/>
              </a:rPr>
              <a:t>семьи.</a:t>
            </a:r>
          </a:p>
          <a:p>
            <a:endParaRPr lang="ru-RU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6374F8B5-A9C8-4978-AADC-86B72476089E}"/>
              </a:ext>
            </a:extLst>
          </p:cNvPr>
          <p:cNvSpPr/>
          <p:nvPr/>
        </p:nvSpPr>
        <p:spPr>
          <a:xfrm>
            <a:off x="1739125" y="2711061"/>
            <a:ext cx="7659567" cy="723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90406" algn="ctr">
              <a:spcBef>
                <a:spcPts val="1191"/>
              </a:spcBef>
            </a:pPr>
            <a:r>
              <a:rPr lang="ru-RU" sz="2400" b="1" spc="-28" dirty="0">
                <a:latin typeface="Times New Roman"/>
                <a:cs typeface="Times New Roman"/>
              </a:rPr>
              <a:t>Бюджет </a:t>
            </a:r>
            <a:r>
              <a:rPr lang="ru-RU" sz="2400" b="1" spc="-9" dirty="0">
                <a:latin typeface="Times New Roman"/>
                <a:cs typeface="Times New Roman"/>
              </a:rPr>
              <a:t>любой </a:t>
            </a:r>
            <a:r>
              <a:rPr lang="ru-RU" sz="2400" b="1" spc="5" dirty="0">
                <a:latin typeface="Times New Roman"/>
                <a:cs typeface="Times New Roman"/>
              </a:rPr>
              <a:t>семьи </a:t>
            </a:r>
            <a:r>
              <a:rPr lang="ru-RU" sz="2400" b="1" dirty="0">
                <a:latin typeface="Times New Roman"/>
                <a:cs typeface="Times New Roman"/>
              </a:rPr>
              <a:t>делится </a:t>
            </a:r>
            <a:r>
              <a:rPr lang="ru-RU" sz="2400" b="1" spc="-5" dirty="0">
                <a:latin typeface="Times New Roman"/>
                <a:cs typeface="Times New Roman"/>
              </a:rPr>
              <a:t>на </a:t>
            </a:r>
            <a:r>
              <a:rPr lang="ru-RU" sz="2400" b="1" dirty="0">
                <a:latin typeface="Times New Roman"/>
                <a:cs typeface="Times New Roman"/>
              </a:rPr>
              <a:t>две</a:t>
            </a:r>
            <a:r>
              <a:rPr lang="ru-RU" sz="2400" b="1" spc="19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части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8C26583-7260-4B44-8B9C-68597B4807FF}"/>
              </a:ext>
            </a:extLst>
          </p:cNvPr>
          <p:cNvSpPr/>
          <p:nvPr/>
        </p:nvSpPr>
        <p:spPr>
          <a:xfrm>
            <a:off x="1198354" y="3743059"/>
            <a:ext cx="1869247" cy="1837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11002" marR="4800" indent="-99602">
              <a:spcBef>
                <a:spcPts val="94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11002" marR="4800" indent="-99602" algn="ctr">
              <a:spcBef>
                <a:spcPts val="94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marL="111002" marR="4800" indent="-99602" algn="ctr">
              <a:spcBef>
                <a:spcPts val="94"/>
              </a:spcBef>
            </a:pPr>
            <a:r>
              <a:rPr lang="ru-RU" sz="2000" b="1" dirty="0">
                <a:latin typeface="Times New Roman"/>
                <a:cs typeface="Times New Roman"/>
              </a:rPr>
              <a:t>Д</a:t>
            </a:r>
            <a:r>
              <a:rPr lang="ru-RU" sz="2000" b="1" spc="-175" dirty="0">
                <a:latin typeface="Times New Roman"/>
                <a:cs typeface="Times New Roman"/>
              </a:rPr>
              <a:t>О</a:t>
            </a:r>
            <a:r>
              <a:rPr lang="ru-RU" sz="2000" b="1" spc="-123" dirty="0">
                <a:latin typeface="Times New Roman"/>
                <a:cs typeface="Times New Roman"/>
              </a:rPr>
              <a:t>Х</a:t>
            </a:r>
            <a:r>
              <a:rPr lang="ru-RU" sz="2000" b="1" spc="-108" dirty="0">
                <a:latin typeface="Times New Roman"/>
                <a:cs typeface="Times New Roman"/>
              </a:rPr>
              <a:t>О</a:t>
            </a:r>
            <a:r>
              <a:rPr lang="ru-RU" sz="2000" b="1" dirty="0">
                <a:latin typeface="Times New Roman"/>
                <a:cs typeface="Times New Roman"/>
              </a:rPr>
              <a:t>ДЫ                 </a:t>
            </a:r>
            <a:r>
              <a:rPr lang="ru-RU" sz="2000" b="1" spc="-5" dirty="0">
                <a:latin typeface="Times New Roman"/>
                <a:cs typeface="Times New Roman"/>
              </a:rPr>
              <a:t>СЕМЬИ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2C01F7CB-5DDC-402F-9DFC-B8B37E413271}"/>
              </a:ext>
            </a:extLst>
          </p:cNvPr>
          <p:cNvSpPr/>
          <p:nvPr/>
        </p:nvSpPr>
        <p:spPr>
          <a:xfrm>
            <a:off x="3523285" y="4626677"/>
            <a:ext cx="418211" cy="90602"/>
          </a:xfrm>
          <a:custGeom>
            <a:avLst/>
            <a:gdLst/>
            <a:ahLst/>
            <a:cxnLst/>
            <a:rect l="l" t="t" r="r" b="b"/>
            <a:pathLst>
              <a:path w="442594" h="95885">
                <a:moveTo>
                  <a:pt x="442391" y="0"/>
                </a:moveTo>
                <a:lnTo>
                  <a:pt x="0" y="0"/>
                </a:lnTo>
                <a:lnTo>
                  <a:pt x="0" y="95704"/>
                </a:lnTo>
                <a:lnTo>
                  <a:pt x="442391" y="95704"/>
                </a:lnTo>
                <a:lnTo>
                  <a:pt x="442391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 sz="189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8962C17-BC9E-4031-B875-2BF6761AAB7F}"/>
              </a:ext>
            </a:extLst>
          </p:cNvPr>
          <p:cNvSpPr/>
          <p:nvPr/>
        </p:nvSpPr>
        <p:spPr>
          <a:xfrm>
            <a:off x="4478534" y="3743059"/>
            <a:ext cx="1933789" cy="1948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75803" marR="4800" indent="-164403">
              <a:spcBef>
                <a:spcPts val="94"/>
              </a:spcBef>
            </a:pPr>
            <a:endParaRPr lang="ru-RU" sz="2000" b="1" spc="-298" dirty="0">
              <a:latin typeface="Times New Roman"/>
              <a:cs typeface="Times New Roman"/>
            </a:endParaRPr>
          </a:p>
          <a:p>
            <a:pPr marL="175803" marR="4800" indent="-164403">
              <a:spcBef>
                <a:spcPts val="94"/>
              </a:spcBef>
            </a:pPr>
            <a:endParaRPr lang="ru-RU" sz="2000" b="1" spc="-298" dirty="0">
              <a:latin typeface="Times New Roman"/>
              <a:cs typeface="Times New Roman"/>
            </a:endParaRPr>
          </a:p>
          <a:p>
            <a:pPr marL="175803" marR="4800" indent="-164403" algn="ctr">
              <a:spcBef>
                <a:spcPts val="94"/>
              </a:spcBef>
            </a:pPr>
            <a:r>
              <a:rPr lang="ru-RU" sz="2000" b="1" spc="-298" dirty="0">
                <a:latin typeface="Times New Roman"/>
                <a:cs typeface="Times New Roman"/>
              </a:rPr>
              <a:t>    Р</a:t>
            </a:r>
            <a:r>
              <a:rPr lang="ru-RU" sz="2000" b="1" spc="-123" dirty="0">
                <a:latin typeface="Times New Roman"/>
                <a:cs typeface="Times New Roman"/>
              </a:rPr>
              <a:t>А</a:t>
            </a:r>
            <a:r>
              <a:rPr lang="ru-RU" sz="2000" b="1" spc="-66" dirty="0">
                <a:latin typeface="Times New Roman"/>
                <a:cs typeface="Times New Roman"/>
              </a:rPr>
              <a:t>С</a:t>
            </a:r>
            <a:r>
              <a:rPr lang="ru-RU" sz="2000" b="1" spc="-123" dirty="0">
                <a:latin typeface="Times New Roman"/>
                <a:cs typeface="Times New Roman"/>
              </a:rPr>
              <a:t>Х</a:t>
            </a:r>
            <a:r>
              <a:rPr lang="ru-RU" sz="2000" b="1" spc="-108" dirty="0">
                <a:latin typeface="Times New Roman"/>
                <a:cs typeface="Times New Roman"/>
              </a:rPr>
              <a:t>О</a:t>
            </a:r>
            <a:r>
              <a:rPr lang="ru-RU" sz="2000" b="1" dirty="0">
                <a:latin typeface="Times New Roman"/>
                <a:cs typeface="Times New Roman"/>
              </a:rPr>
              <a:t>ДЫ                    </a:t>
            </a:r>
            <a:r>
              <a:rPr lang="ru-RU" sz="2000" b="1" spc="-5" dirty="0">
                <a:latin typeface="Times New Roman"/>
                <a:cs typeface="Times New Roman"/>
              </a:rPr>
              <a:t>СЕМЬИ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0C30209C-1778-44F4-9AEE-DB53B095D054}"/>
              </a:ext>
            </a:extLst>
          </p:cNvPr>
          <p:cNvSpPr/>
          <p:nvPr/>
        </p:nvSpPr>
        <p:spPr>
          <a:xfrm>
            <a:off x="6881377" y="4667777"/>
            <a:ext cx="429611" cy="99003"/>
          </a:xfrm>
          <a:custGeom>
            <a:avLst/>
            <a:gdLst/>
            <a:ahLst/>
            <a:cxnLst/>
            <a:rect l="l" t="t" r="r" b="b"/>
            <a:pathLst>
              <a:path w="454660" h="104775">
                <a:moveTo>
                  <a:pt x="454660" y="0"/>
                </a:moveTo>
                <a:lnTo>
                  <a:pt x="0" y="0"/>
                </a:lnTo>
                <a:lnTo>
                  <a:pt x="0" y="104266"/>
                </a:lnTo>
                <a:lnTo>
                  <a:pt x="454660" y="104266"/>
                </a:lnTo>
                <a:lnTo>
                  <a:pt x="45466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 sz="1890"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3D251D7B-8D8E-4F71-883B-32CECE24E8AD}"/>
              </a:ext>
            </a:extLst>
          </p:cNvPr>
          <p:cNvSpPr/>
          <p:nvPr/>
        </p:nvSpPr>
        <p:spPr>
          <a:xfrm>
            <a:off x="6881377" y="4848921"/>
            <a:ext cx="429611" cy="95547"/>
          </a:xfrm>
          <a:custGeom>
            <a:avLst/>
            <a:gdLst/>
            <a:ahLst/>
            <a:cxnLst/>
            <a:rect l="l" t="t" r="r" b="b"/>
            <a:pathLst>
              <a:path w="454660" h="104775">
                <a:moveTo>
                  <a:pt x="454660" y="0"/>
                </a:moveTo>
                <a:lnTo>
                  <a:pt x="0" y="0"/>
                </a:lnTo>
                <a:lnTo>
                  <a:pt x="0" y="104266"/>
                </a:lnTo>
                <a:lnTo>
                  <a:pt x="454660" y="104266"/>
                </a:lnTo>
                <a:lnTo>
                  <a:pt x="45466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 sz="189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6C6DB09-5ACF-44A5-B76C-674D4745052C}"/>
              </a:ext>
            </a:extLst>
          </p:cNvPr>
          <p:cNvSpPr/>
          <p:nvPr/>
        </p:nvSpPr>
        <p:spPr>
          <a:xfrm>
            <a:off x="7699761" y="3623417"/>
            <a:ext cx="2816367" cy="2666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spcBef>
                <a:spcPts val="94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algn="ctr">
              <a:spcBef>
                <a:spcPts val="94"/>
              </a:spcBef>
            </a:pPr>
            <a:endParaRPr lang="ru-RU" sz="2000" b="1" dirty="0">
              <a:latin typeface="Times New Roman"/>
              <a:cs typeface="Times New Roman"/>
            </a:endParaRPr>
          </a:p>
          <a:p>
            <a:pPr algn="ctr">
              <a:spcBef>
                <a:spcPts val="94"/>
              </a:spcBef>
            </a:pPr>
            <a:r>
              <a:rPr lang="ru-RU" sz="2000" b="1" dirty="0">
                <a:latin typeface="Times New Roman"/>
                <a:cs typeface="Times New Roman"/>
              </a:rPr>
              <a:t>( - )</a:t>
            </a:r>
            <a:r>
              <a:rPr lang="ru-RU" sz="2000" b="1" spc="-57" dirty="0">
                <a:latin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cs typeface="Times New Roman"/>
              </a:rPr>
              <a:t>ДЕФИЦИТ</a:t>
            </a:r>
            <a:endParaRPr lang="ru-RU"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24" dirty="0">
                <a:latin typeface="Times New Roman"/>
                <a:cs typeface="Times New Roman"/>
              </a:rPr>
              <a:t> Бюджета</a:t>
            </a:r>
          </a:p>
          <a:p>
            <a:pPr algn="ctr">
              <a:spcBef>
                <a:spcPts val="1134"/>
              </a:spcBef>
            </a:pPr>
            <a:r>
              <a:rPr lang="ru-RU" sz="2000" b="1" dirty="0">
                <a:latin typeface="Times New Roman"/>
                <a:cs typeface="Times New Roman"/>
              </a:rPr>
              <a:t>   ( + )</a:t>
            </a:r>
            <a:r>
              <a:rPr lang="ru-RU" sz="2000" b="1" spc="-76" dirty="0">
                <a:latin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cs typeface="Times New Roman"/>
              </a:rPr>
              <a:t>ПРОФИЦИТ</a:t>
            </a:r>
            <a:endParaRPr lang="ru-RU"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24" dirty="0">
                <a:latin typeface="Times New Roman"/>
                <a:cs typeface="Times New Roman"/>
              </a:rPr>
              <a:t> Бюджета</a:t>
            </a:r>
            <a:endParaRPr lang="ru-RU"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E01F52-9FFD-4762-9E69-765AEFAA93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17361" r="7096" b="27361"/>
          <a:stretch/>
        </p:blipFill>
        <p:spPr>
          <a:xfrm>
            <a:off x="98474" y="149322"/>
            <a:ext cx="2835797" cy="16030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BD18CC-9AFB-4045-87A5-CC5DD2BE0A0F}"/>
              </a:ext>
            </a:extLst>
          </p:cNvPr>
          <p:cNvSpPr txBox="1"/>
          <p:nvPr/>
        </p:nvSpPr>
        <p:spPr>
          <a:xfrm>
            <a:off x="98474" y="844062"/>
            <a:ext cx="9024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ЖИВУ. ЛЮБЛЮ.ГОРЖУСЬ</a:t>
            </a:r>
            <a:r>
              <a:rPr lang="ru-RU" sz="1600" b="1" i="1" dirty="0">
                <a:solidFill>
                  <a:srgbClr val="C00000"/>
                </a:solidFill>
                <a:latin typeface="Calibri" panose="020F0502020204030204"/>
              </a:rPr>
              <a:t>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4789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CC2F2B-F9F0-4050-8ECF-E186C646D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36" y="1275127"/>
            <a:ext cx="10461071" cy="4974671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97BFB0A-0C81-40A5-89E2-BDF52E034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1314" y="203982"/>
            <a:ext cx="5687736" cy="8194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500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Основные характеристики бюджета города Горячий Ключ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B90BB1E4-78FE-4828-95E9-B372D71DB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42932"/>
              </p:ext>
            </p:extLst>
          </p:nvPr>
        </p:nvGraphicFramePr>
        <p:xfrm>
          <a:off x="396088" y="2418948"/>
          <a:ext cx="10341820" cy="344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672">
                  <a:extLst>
                    <a:ext uri="{9D8B030D-6E8A-4147-A177-3AD203B41FA5}">
                      <a16:colId xmlns:a16="http://schemas.microsoft.com/office/drawing/2014/main" val="2617675550"/>
                    </a:ext>
                  </a:extLst>
                </a:gridCol>
                <a:gridCol w="2382184">
                  <a:extLst>
                    <a:ext uri="{9D8B030D-6E8A-4147-A177-3AD203B41FA5}">
                      <a16:colId xmlns:a16="http://schemas.microsoft.com/office/drawing/2014/main" val="2635381972"/>
                    </a:ext>
                  </a:extLst>
                </a:gridCol>
                <a:gridCol w="2582482">
                  <a:extLst>
                    <a:ext uri="{9D8B030D-6E8A-4147-A177-3AD203B41FA5}">
                      <a16:colId xmlns:a16="http://schemas.microsoft.com/office/drawing/2014/main" val="274190783"/>
                    </a:ext>
                  </a:extLst>
                </a:gridCol>
                <a:gridCol w="2582482">
                  <a:extLst>
                    <a:ext uri="{9D8B030D-6E8A-4147-A177-3AD203B41FA5}">
                      <a16:colId xmlns:a16="http://schemas.microsoft.com/office/drawing/2014/main" val="1944594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</a:p>
                    <a:p>
                      <a:pPr algn="ctr" rtl="0" fontAlgn="t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показателя</a:t>
                      </a:r>
                      <a:endParaRPr lang="ru-RU" sz="20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</a:p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348783"/>
                  </a:ext>
                </a:extLst>
              </a:tr>
              <a:tr h="5004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Доходы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1 865 075,4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1 673 007,5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1 589 691,4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670839"/>
                  </a:ext>
                </a:extLst>
              </a:tr>
              <a:tr h="5004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1 836 529,2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1 607 184,2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1 589 691,4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156414"/>
                  </a:ext>
                </a:extLst>
              </a:tr>
              <a:tr h="678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Профицит (+)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+ 28 546,2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+ 65 823,3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22901"/>
                  </a:ext>
                </a:extLst>
              </a:tr>
              <a:tr h="7614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Дефицит (-)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6635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F9D966-C70C-4F72-9EDA-15C3DC083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17361" r="7096" b="27361"/>
          <a:stretch/>
        </p:blipFill>
        <p:spPr>
          <a:xfrm>
            <a:off x="196948" y="137319"/>
            <a:ext cx="2835797" cy="16030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52B640-D1BA-403A-8A2E-F13A85262FC6}"/>
              </a:ext>
            </a:extLst>
          </p:cNvPr>
          <p:cNvSpPr txBox="1"/>
          <p:nvPr/>
        </p:nvSpPr>
        <p:spPr>
          <a:xfrm>
            <a:off x="604008" y="850166"/>
            <a:ext cx="10461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ЖИВУ. ЛЮБЛЮ.ГОРЖУСЬ</a:t>
            </a:r>
            <a:r>
              <a:rPr lang="ru-RU" sz="1600" b="1" i="1" dirty="0">
                <a:solidFill>
                  <a:srgbClr val="C00000"/>
                </a:solidFill>
                <a:latin typeface="Calibri" panose="020F0502020204030204"/>
              </a:rPr>
              <a:t>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67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CC2F2B-F9F0-4050-8ECF-E186C646D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36" y="1275127"/>
            <a:ext cx="10461071" cy="4974671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97BFB0A-0C81-40A5-89E2-BDF52E034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503" y="790909"/>
            <a:ext cx="5687736" cy="8194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500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местного бюджета</a:t>
            </a:r>
            <a:endParaRPr lang="ru-RU" altLang="ru-RU" sz="2500" i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B90BB1E4-78FE-4828-95E9-B372D71DB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39111"/>
              </p:ext>
            </p:extLst>
          </p:nvPr>
        </p:nvGraphicFramePr>
        <p:xfrm>
          <a:off x="396088" y="2418948"/>
          <a:ext cx="10341820" cy="335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672">
                  <a:extLst>
                    <a:ext uri="{9D8B030D-6E8A-4147-A177-3AD203B41FA5}">
                      <a16:colId xmlns:a16="http://schemas.microsoft.com/office/drawing/2014/main" val="2617675550"/>
                    </a:ext>
                  </a:extLst>
                </a:gridCol>
                <a:gridCol w="2382184">
                  <a:extLst>
                    <a:ext uri="{9D8B030D-6E8A-4147-A177-3AD203B41FA5}">
                      <a16:colId xmlns:a16="http://schemas.microsoft.com/office/drawing/2014/main" val="2635381972"/>
                    </a:ext>
                  </a:extLst>
                </a:gridCol>
                <a:gridCol w="2582482">
                  <a:extLst>
                    <a:ext uri="{9D8B030D-6E8A-4147-A177-3AD203B41FA5}">
                      <a16:colId xmlns:a16="http://schemas.microsoft.com/office/drawing/2014/main" val="274190783"/>
                    </a:ext>
                  </a:extLst>
                </a:gridCol>
                <a:gridCol w="2582482">
                  <a:extLst>
                    <a:ext uri="{9D8B030D-6E8A-4147-A177-3AD203B41FA5}">
                      <a16:colId xmlns:a16="http://schemas.microsoft.com/office/drawing/2014/main" val="1944594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</a:p>
                    <a:p>
                      <a:pPr algn="ctr" rtl="0" fontAlgn="t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показателя</a:t>
                      </a:r>
                      <a:endParaRPr lang="ru-RU" sz="20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</a:p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b="1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348783"/>
                  </a:ext>
                </a:extLst>
              </a:tr>
              <a:tr h="5004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2000" b="0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1 865 075,4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1 673 007,5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1 589 691,4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670839"/>
                  </a:ext>
                </a:extLst>
              </a:tr>
              <a:tr h="5004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719 849,4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692 456,7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716 592,6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156414"/>
                  </a:ext>
                </a:extLst>
              </a:tr>
              <a:tr h="678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i="1" u="none" strike="noStrike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 трансферты,</a:t>
                      </a:r>
                      <a:r>
                        <a:rPr lang="ru-RU" sz="2000" i="1" u="none" strike="noStrike" baseline="0" dirty="0" smtClean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прочие безвозмездные поступления</a:t>
                      </a:r>
                      <a:endParaRPr lang="ru-RU" sz="2000" b="1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1 145 226</a:t>
                      </a:r>
                      <a:endParaRPr lang="ru-RU" sz="2000" b="0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980 550,8</a:t>
                      </a:r>
                      <a:endParaRPr lang="ru-RU" sz="2000" b="0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 smtClean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873 098,8</a:t>
                      </a:r>
                      <a:endParaRPr lang="ru-RU" sz="2000" b="0" i="1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2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975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2319</Words>
  <Application>Microsoft Office PowerPoint</Application>
  <PresentationFormat>Широкоэкранный</PresentationFormat>
  <Paragraphs>657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Ebrima</vt:lpstr>
      <vt:lpstr>Times New Roman</vt:lpstr>
      <vt:lpstr>Wingdings</vt:lpstr>
      <vt:lpstr>Wingdings 3</vt:lpstr>
      <vt:lpstr>Тема Office</vt:lpstr>
      <vt:lpstr>       БЮДЖЕТ ДЛЯ ГРАЖДАН </vt:lpstr>
      <vt:lpstr>ГОРОД ГОРЯЧИЙ КЛЮЧ– КУРОРТ, РАСПОЛОЖЕННЫЙ В СЕВЕРНЫХ ПРЕДГОРЬЯХ ГЛАВНОГО КАВКАЗСКОГО ХРЕБТА, В 60 КМ К ЮГУ ОТ КРАСНОДАРА, В ДОЛИНЕ РЕКИ ПСЕКУПС. ЯВЛЯЕТСЯ ОДНИМ ИЗ СТАРЕЙШИХ НА КАВКАЗЕ БАЛЬНЕОЛОГИЧЕСКИМ КУРОРТОМ. </vt:lpstr>
      <vt:lpstr>Уважаемые жители города Горячий Ключ!</vt:lpstr>
      <vt:lpstr>  Основные направления бюджетной и налоговой политики города Горячий Ключ на 2021-2023 годы</vt:lpstr>
      <vt:lpstr>Основные понятия </vt:lpstr>
      <vt:lpstr> Основные понятия при формировании бюджета</vt:lpstr>
      <vt:lpstr>Бюджет на примере семьи</vt:lpstr>
      <vt:lpstr>    Основные характеристики бюджета города Горячий Ключ</vt:lpstr>
      <vt:lpstr>    Доходы местного бюджета</vt:lpstr>
      <vt:lpstr>СТРУКТУРА ДОХОДОВ БЮДЖЕТА, %</vt:lpstr>
      <vt:lpstr>    Налоговые и неналоговые доходы</vt:lpstr>
      <vt:lpstr>    Налоговые и неналоговые доходы</vt:lpstr>
      <vt:lpstr>    Налоговые и неналоговые доходы</vt:lpstr>
      <vt:lpstr>СТРУКТУРА ДОХОДОВ БЮДЖЕТА, %</vt:lpstr>
      <vt:lpstr>СТРУКТУРА ДОХОДОВ БЮДЖЕТА, %</vt:lpstr>
      <vt:lpstr>Презентация PowerPoint</vt:lpstr>
      <vt:lpstr>Расходы бюджета города Горячий Ключ  по разделам бюджетной классификации </vt:lpstr>
      <vt:lpstr>Структура расходов бюджетов  города Горячий Ключ на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    Доля муниципальных программ в расходах бюджета  города Горячий Ключ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Попцова Ольга Владимировна</dc:creator>
  <cp:lastModifiedBy>Татьянченко Наталья Викторовна</cp:lastModifiedBy>
  <cp:revision>135</cp:revision>
  <cp:lastPrinted>2021-02-02T12:44:05Z</cp:lastPrinted>
  <dcterms:created xsi:type="dcterms:W3CDTF">2021-01-21T10:53:12Z</dcterms:created>
  <dcterms:modified xsi:type="dcterms:W3CDTF">2021-02-02T12:54:30Z</dcterms:modified>
</cp:coreProperties>
</file>